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1" r:id="rId2"/>
  </p:sldMasterIdLst>
  <p:notesMasterIdLst>
    <p:notesMasterId r:id="rId22"/>
  </p:notesMasterIdLst>
  <p:handoutMasterIdLst>
    <p:handoutMasterId r:id="rId23"/>
  </p:handoutMasterIdLst>
  <p:sldIdLst>
    <p:sldId id="261" r:id="rId3"/>
    <p:sldId id="262" r:id="rId4"/>
    <p:sldId id="263" r:id="rId5"/>
    <p:sldId id="264" r:id="rId6"/>
    <p:sldId id="265" r:id="rId7"/>
    <p:sldId id="266" r:id="rId8"/>
    <p:sldId id="267" r:id="rId9"/>
    <p:sldId id="268" r:id="rId10"/>
    <p:sldId id="269" r:id="rId11"/>
    <p:sldId id="270" r:id="rId12"/>
    <p:sldId id="271" r:id="rId13"/>
    <p:sldId id="273" r:id="rId14"/>
    <p:sldId id="274" r:id="rId15"/>
    <p:sldId id="275" r:id="rId16"/>
    <p:sldId id="276" r:id="rId17"/>
    <p:sldId id="277" r:id="rId18"/>
    <p:sldId id="278" r:id="rId19"/>
    <p:sldId id="279" r:id="rId20"/>
    <p:sldId id="282" r:id="rId21"/>
  </p:sldIdLst>
  <p:sldSz cx="9144000" cy="6858000" type="screen4x3"/>
  <p:notesSz cx="6819900" cy="9918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6" autoAdjust="0"/>
    <p:restoredTop sz="94599" autoAdjust="0"/>
  </p:normalViewPr>
  <p:slideViewPr>
    <p:cSldViewPr>
      <p:cViewPr varScale="1">
        <p:scale>
          <a:sx n="70" d="100"/>
          <a:sy n="70" d="100"/>
        </p:scale>
        <p:origin x="12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5935"/>
          </a:xfrm>
          <a:prstGeom prst="rect">
            <a:avLst/>
          </a:prstGeom>
        </p:spPr>
        <p:txBody>
          <a:bodyPr vert="horz" rtlCol="0"/>
          <a:lstStyle>
            <a:lvl1pPr algn="l">
              <a:defRPr sz="1200"/>
            </a:lvl1pPr>
          </a:lstStyle>
          <a:p>
            <a:endParaRPr lang="en-US"/>
          </a:p>
        </p:txBody>
      </p:sp>
      <p:sp>
        <p:nvSpPr>
          <p:cNvPr id="3" name="Date Placeholder 2"/>
          <p:cNvSpPr>
            <a:spLocks noGrp="1"/>
          </p:cNvSpPr>
          <p:nvPr>
            <p:ph type="dt" sz="quarter" idx="1"/>
          </p:nvPr>
        </p:nvSpPr>
        <p:spPr>
          <a:xfrm>
            <a:off x="3863032" y="0"/>
            <a:ext cx="2955290" cy="495935"/>
          </a:xfrm>
          <a:prstGeom prst="rect">
            <a:avLst/>
          </a:prstGeom>
        </p:spPr>
        <p:txBody>
          <a:bodyPr vert="horz" rtlCol="0"/>
          <a:lstStyle>
            <a:lvl1pPr algn="r">
              <a:defRPr sz="1200"/>
            </a:lvl1pPr>
          </a:lstStyle>
          <a:p>
            <a:fld id="{523F8ABF-26B5-4A71-872D-0A30099F4CFD}" type="datetimeFigureOut">
              <a:rPr lang="en-US" smtClean="0"/>
              <a:pPr/>
              <a:t>5/28/2015</a:t>
            </a:fld>
            <a:endParaRPr lang="en-US"/>
          </a:p>
        </p:txBody>
      </p:sp>
      <p:sp>
        <p:nvSpPr>
          <p:cNvPr id="4" name="Footer Placeholder 3"/>
          <p:cNvSpPr>
            <a:spLocks noGrp="1"/>
          </p:cNvSpPr>
          <p:nvPr>
            <p:ph type="ftr" sz="quarter" idx="2"/>
          </p:nvPr>
        </p:nvSpPr>
        <p:spPr>
          <a:xfrm>
            <a:off x="0" y="9421044"/>
            <a:ext cx="2955290" cy="495935"/>
          </a:xfrm>
          <a:prstGeom prst="rect">
            <a:avLst/>
          </a:prstGeom>
        </p:spPr>
        <p:txBody>
          <a:bodyPr vert="horz" rtlCol="0" anchor="b"/>
          <a:lstStyle>
            <a:lvl1pPr algn="l">
              <a:defRPr sz="1200"/>
            </a:lvl1pPr>
          </a:lstStyle>
          <a:p>
            <a:endParaRPr lang="en-US"/>
          </a:p>
        </p:txBody>
      </p:sp>
      <p:sp>
        <p:nvSpPr>
          <p:cNvPr id="5" name="Slide Number Placeholder 4"/>
          <p:cNvSpPr>
            <a:spLocks noGrp="1"/>
          </p:cNvSpPr>
          <p:nvPr>
            <p:ph type="sldNum" sz="quarter" idx="3"/>
          </p:nvPr>
        </p:nvSpPr>
        <p:spPr>
          <a:xfrm>
            <a:off x="3863032" y="9421044"/>
            <a:ext cx="2955290" cy="495935"/>
          </a:xfrm>
          <a:prstGeom prst="rect">
            <a:avLst/>
          </a:prstGeom>
        </p:spPr>
        <p:txBody>
          <a:bodyPr vert="horz" rtlCol="0" anchor="b"/>
          <a:lstStyle>
            <a:lvl1pPr algn="r">
              <a:defRPr sz="1200"/>
            </a:lvl1pPr>
          </a:lstStyle>
          <a:p>
            <a:fld id="{579A69C3-CEBF-464B-8684-3F5A8FCFB8B7}" type="slidenum">
              <a:rPr lang="en-US" smtClean="0"/>
              <a:pPr/>
              <a:t>‹#›</a:t>
            </a:fld>
            <a:endParaRPr lang="en-US"/>
          </a:p>
        </p:txBody>
      </p:sp>
    </p:spTree>
    <p:extLst>
      <p:ext uri="{BB962C8B-B14F-4D97-AF65-F5344CB8AC3E}">
        <p14:creationId xmlns:p14="http://schemas.microsoft.com/office/powerpoint/2010/main" val="2287233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5935"/>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63032" y="0"/>
            <a:ext cx="2955290" cy="495935"/>
          </a:xfrm>
          <a:prstGeom prst="rect">
            <a:avLst/>
          </a:prstGeom>
        </p:spPr>
        <p:txBody>
          <a:bodyPr vert="horz" rtlCol="0"/>
          <a:lstStyle>
            <a:lvl1pPr algn="r">
              <a:defRPr sz="1200"/>
            </a:lvl1pPr>
          </a:lstStyle>
          <a:p>
            <a:fld id="{AA282D01-A489-46AA-9740-D278A94C82EE}" type="datetimeFigureOut">
              <a:rPr lang="en-US" smtClean="0"/>
              <a:pPr/>
              <a:t>5/28/2015</a:t>
            </a:fld>
            <a:endParaRPr lang="en-US"/>
          </a:p>
        </p:txBody>
      </p:sp>
      <p:sp>
        <p:nvSpPr>
          <p:cNvPr id="4" name="Slide Image Placeholder 3"/>
          <p:cNvSpPr>
            <a:spLocks noGrp="1" noRot="1" noChangeAspect="1"/>
          </p:cNvSpPr>
          <p:nvPr>
            <p:ph type="sldImg" idx="2"/>
          </p:nvPr>
        </p:nvSpPr>
        <p:spPr>
          <a:xfrm>
            <a:off x="930275" y="744538"/>
            <a:ext cx="4959350" cy="3719512"/>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1990" y="4711383"/>
            <a:ext cx="5455920" cy="4463415"/>
          </a:xfrm>
          <a:prstGeom prst="rect">
            <a:avLst/>
          </a:prstGeom>
        </p:spPr>
        <p:txBody>
          <a:bodyPr vert="horz" rtlCol="0">
            <a:normAutofit/>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1044"/>
            <a:ext cx="2955290" cy="495935"/>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63032" y="9421044"/>
            <a:ext cx="2955290" cy="495935"/>
          </a:xfrm>
          <a:prstGeom prst="rect">
            <a:avLst/>
          </a:prstGeom>
        </p:spPr>
        <p:txBody>
          <a:bodyPr vert="horz" rtlCol="0" anchor="b"/>
          <a:lstStyle>
            <a:lvl1pPr algn="r">
              <a:defRPr sz="1200"/>
            </a:lvl1pPr>
          </a:lstStyle>
          <a:p>
            <a:fld id="{2B2D3BA5-85DF-47D3-8D43-9D635852C3B2}" type="slidenum">
              <a:rPr lang="en-US" smtClean="0"/>
              <a:pPr/>
              <a:t>‹#›</a:t>
            </a:fld>
            <a:endParaRPr lang="en-US"/>
          </a:p>
        </p:txBody>
      </p:sp>
    </p:spTree>
    <p:extLst>
      <p:ext uri="{BB962C8B-B14F-4D97-AF65-F5344CB8AC3E}">
        <p14:creationId xmlns:p14="http://schemas.microsoft.com/office/powerpoint/2010/main" val="251744317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2B2D3BA5-85DF-47D3-8D43-9D635852C3B2}" type="slidenum">
              <a:rPr lang="en-US" smtClean="0"/>
              <a:pPr/>
              <a:t>1</a:t>
            </a:fld>
            <a:endParaRPr lang="en-US"/>
          </a:p>
        </p:txBody>
      </p:sp>
    </p:spTree>
    <p:extLst>
      <p:ext uri="{BB962C8B-B14F-4D97-AF65-F5344CB8AC3E}">
        <p14:creationId xmlns:p14="http://schemas.microsoft.com/office/powerpoint/2010/main" val="4083595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2B2D3BA5-85DF-47D3-8D43-9D635852C3B2}" type="slidenum">
              <a:rPr lang="en-US" smtClean="0"/>
              <a:pPr/>
              <a:t>19</a:t>
            </a:fld>
            <a:endParaRPr lang="en-US"/>
          </a:p>
        </p:txBody>
      </p:sp>
    </p:spTree>
    <p:extLst>
      <p:ext uri="{BB962C8B-B14F-4D97-AF65-F5344CB8AC3E}">
        <p14:creationId xmlns:p14="http://schemas.microsoft.com/office/powerpoint/2010/main" val="1157677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9BDFDF3-D88D-4543-898D-E64374E98FC3}" type="datetimeFigureOut">
              <a:rPr lang="en-US" smtClean="0"/>
              <a:pPr/>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81A885-9F8E-4F8B-9FA2-CC99E53ECE23}" type="slidenum">
              <a:rPr lang="en-US" smtClean="0"/>
              <a:pPr/>
              <a:t>‹#›</a:t>
            </a:fld>
            <a:endParaRPr lang="en-US"/>
          </a:p>
        </p:txBody>
      </p:sp>
      <p:sp>
        <p:nvSpPr>
          <p:cNvPr id="17" name="Rectangle 6"/>
          <p:cNvSpPr/>
          <p:nvPr userDrawn="1"/>
        </p:nvSpPr>
        <p:spPr>
          <a:xfrm>
            <a:off x="876300" y="828675"/>
            <a:ext cx="7391400" cy="5200650"/>
          </a:xfrm>
          <a:prstGeom prst="rect">
            <a:avLst/>
          </a:prstGeom>
          <a:solidFill>
            <a:schemeClr val="bg1"/>
          </a:solidFill>
          <a:ln w="6350" cap="rnd" cmpd="sng" algn="ctr">
            <a:noFill/>
            <a:prstDash val="solid"/>
          </a:ln>
          <a:effectLst>
            <a:outerShdw blurRad="254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9BDFDF3-D88D-4543-898D-E64374E98FC3}" type="datetimeFigureOut">
              <a:rPr lang="en-US" smtClean="0">
                <a:solidFill>
                  <a:schemeClr val="tx1"/>
                </a:solidFill>
              </a:rPr>
              <a:pPr/>
              <a:t>5/28/2015</a:t>
            </a:fld>
            <a:endParaRPr lang="en-US">
              <a:solidFill>
                <a:schemeClr val="tx1"/>
              </a:solidFill>
            </a:endParaRPr>
          </a:p>
        </p:txBody>
      </p:sp>
      <p:sp>
        <p:nvSpPr>
          <p:cNvPr id="5" name="Footer Placeholder 4"/>
          <p:cNvSpPr>
            <a:spLocks noGrp="1"/>
          </p:cNvSpPr>
          <p:nvPr>
            <p:ph type="ftr" sz="quarter" idx="11"/>
          </p:nvPr>
        </p:nvSpPr>
        <p:spPr/>
        <p:txBody>
          <a:bodyPr/>
          <a:lstStyle/>
          <a:p>
            <a:endParaRPr lang="en-US">
              <a:solidFill>
                <a:schemeClr val="tx1"/>
              </a:solidFill>
            </a:endParaRPr>
          </a:p>
        </p:txBody>
      </p:sp>
      <p:sp>
        <p:nvSpPr>
          <p:cNvPr id="6" name="Slide Number Placeholder 5"/>
          <p:cNvSpPr>
            <a:spLocks noGrp="1"/>
          </p:cNvSpPr>
          <p:nvPr>
            <p:ph type="sldNum" sz="quarter" idx="12"/>
          </p:nvPr>
        </p:nvSpPr>
        <p:spPr/>
        <p:txBody>
          <a:bodyPr/>
          <a:lstStyle/>
          <a:p>
            <a:fld id="{6181A885-9F8E-4F8B-9FA2-CC99E53ECE23}" type="slidenum">
              <a:rPr lang="en-US" smtClean="0">
                <a:solidFill>
                  <a:schemeClr val="tx1"/>
                </a:solidFill>
              </a:rPr>
              <a:pPr/>
              <a:t>‹#›</a:t>
            </a:fld>
            <a:endParaRPr lang="en-US">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9BDFDF3-D88D-4543-898D-E64374E98FC3}" type="datetimeFigureOut">
              <a:rPr lang="en-US" smtClean="0">
                <a:solidFill>
                  <a:schemeClr val="tx1"/>
                </a:solidFill>
              </a:rPr>
              <a:pPr/>
              <a:t>5/28/2015</a:t>
            </a:fld>
            <a:endParaRPr lang="en-US">
              <a:solidFill>
                <a:schemeClr val="tx1"/>
              </a:solidFill>
            </a:endParaRPr>
          </a:p>
        </p:txBody>
      </p:sp>
      <p:sp>
        <p:nvSpPr>
          <p:cNvPr id="5" name="Footer Placeholder 4"/>
          <p:cNvSpPr>
            <a:spLocks noGrp="1"/>
          </p:cNvSpPr>
          <p:nvPr>
            <p:ph type="ftr" sz="quarter" idx="11"/>
          </p:nvPr>
        </p:nvSpPr>
        <p:spPr/>
        <p:txBody>
          <a:bodyPr/>
          <a:lstStyle/>
          <a:p>
            <a:endParaRPr lang="en-US">
              <a:solidFill>
                <a:schemeClr val="tx1"/>
              </a:solidFill>
            </a:endParaRPr>
          </a:p>
        </p:txBody>
      </p:sp>
      <p:sp>
        <p:nvSpPr>
          <p:cNvPr id="6" name="Slide Number Placeholder 5"/>
          <p:cNvSpPr>
            <a:spLocks noGrp="1"/>
          </p:cNvSpPr>
          <p:nvPr>
            <p:ph type="sldNum" sz="quarter" idx="12"/>
          </p:nvPr>
        </p:nvSpPr>
        <p:spPr/>
        <p:txBody>
          <a:bodyPr/>
          <a:lstStyle/>
          <a:p>
            <a:fld id="{6181A885-9F8E-4F8B-9FA2-CC99E53ECE23}" type="slidenum">
              <a:rPr lang="en-US" smtClean="0">
                <a:solidFill>
                  <a:schemeClr val="tx1"/>
                </a:solidFill>
              </a:rPr>
              <a:pPr/>
              <a:t>‹#›</a:t>
            </a:fld>
            <a:endParaRPr lang="en-US">
              <a:solidFill>
                <a:schemeClr val="tx1"/>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ertificate">
    <p:spTree>
      <p:nvGrpSpPr>
        <p:cNvPr id="1" name=""/>
        <p:cNvGrpSpPr/>
        <p:nvPr/>
      </p:nvGrpSpPr>
      <p:grpSpPr>
        <a:xfrm>
          <a:off x="0" y="0"/>
          <a:ext cx="0" cy="0"/>
          <a:chOff x="0" y="0"/>
          <a:chExt cx="0" cy="0"/>
        </a:xfrm>
      </p:grpSpPr>
      <p:sp>
        <p:nvSpPr>
          <p:cNvPr id="16" name="Text Placeholder 15"/>
          <p:cNvSpPr>
            <a:spLocks noGrp="1"/>
          </p:cNvSpPr>
          <p:nvPr>
            <p:ph type="body" sz="quarter" idx="11"/>
          </p:nvPr>
        </p:nvSpPr>
        <p:spPr>
          <a:xfrm>
            <a:off x="1127760" y="1800225"/>
            <a:ext cx="6949440" cy="304800"/>
          </a:xfrm>
        </p:spPr>
        <p:txBody>
          <a:bodyPr wrap="none" anchor="ctr" anchorCtr="0"/>
          <a:lstStyle>
            <a:lvl1pPr marL="0" indent="0" algn="ctr">
              <a:spcBef>
                <a:spcPts val="0"/>
              </a:spcBef>
              <a:buFontTx/>
              <a:buNone/>
              <a:defRPr sz="1050" spc="0" baseline="0">
                <a:solidFill>
                  <a:schemeClr val="tx1"/>
                </a:solidFill>
                <a:effectLst/>
                <a:latin typeface="+mj-lt"/>
              </a:defRPr>
            </a:lvl1pPr>
            <a:lvl2pPr indent="0">
              <a:spcBef>
                <a:spcPts val="0"/>
              </a:spcBef>
              <a:buFontTx/>
              <a:buNone/>
              <a:defRPr/>
            </a:lvl2pPr>
            <a:lvl3pPr indent="0">
              <a:spcBef>
                <a:spcPts val="0"/>
              </a:spcBef>
              <a:buFontTx/>
              <a:buNone/>
              <a:defRPr/>
            </a:lvl3pPr>
            <a:lvl4pPr indent="0">
              <a:spcBef>
                <a:spcPts val="0"/>
              </a:spcBef>
              <a:buFontTx/>
              <a:buNone/>
              <a:defRPr/>
            </a:lvl4pPr>
            <a:lvl5pPr indent="0">
              <a:spcBef>
                <a:spcPts val="0"/>
              </a:spcBef>
              <a:buFontTx/>
              <a:buNone/>
              <a:defRPr/>
            </a:lvl5pPr>
          </a:lstStyle>
          <a:p>
            <a:pPr lvl="0"/>
            <a:r>
              <a:rPr lang="tr-TR" smtClean="0"/>
              <a:t>Asıl metin stillerini düzenlemek için tıklatın</a:t>
            </a:r>
          </a:p>
        </p:txBody>
      </p:sp>
      <p:sp>
        <p:nvSpPr>
          <p:cNvPr id="17" name="Text Placeholder 16"/>
          <p:cNvSpPr>
            <a:spLocks noGrp="1"/>
          </p:cNvSpPr>
          <p:nvPr>
            <p:ph type="body" sz="quarter" idx="12"/>
          </p:nvPr>
        </p:nvSpPr>
        <p:spPr>
          <a:xfrm>
            <a:off x="1127760" y="3829050"/>
            <a:ext cx="6949440" cy="266700"/>
          </a:xfrm>
        </p:spPr>
        <p:txBody>
          <a:bodyPr anchor="ctr" anchorCtr="0"/>
          <a:lstStyle>
            <a:lvl1pPr marL="0" indent="0" algn="ctr">
              <a:spcBef>
                <a:spcPts val="0"/>
              </a:spcBef>
              <a:buFontTx/>
              <a:buNone/>
              <a:defRPr sz="1050" spc="0" baseline="0">
                <a:solidFill>
                  <a:schemeClr val="tx1"/>
                </a:solidFill>
                <a:effectLst/>
                <a:latin typeface="+mj-lt"/>
              </a:defRPr>
            </a:lvl1pPr>
          </a:lstStyle>
          <a:p>
            <a:pPr lvl="0"/>
            <a:r>
              <a:rPr lang="tr-TR" smtClean="0"/>
              <a:t>Asıl metin stillerini düzenlemek için tıklatın</a:t>
            </a:r>
          </a:p>
        </p:txBody>
      </p:sp>
      <p:sp>
        <p:nvSpPr>
          <p:cNvPr id="18" name="Text Placeholder 17"/>
          <p:cNvSpPr>
            <a:spLocks noGrp="1"/>
          </p:cNvSpPr>
          <p:nvPr>
            <p:ph type="body" sz="quarter" idx="13"/>
          </p:nvPr>
        </p:nvSpPr>
        <p:spPr>
          <a:xfrm>
            <a:off x="1127760" y="4419600"/>
            <a:ext cx="6949440" cy="381000"/>
          </a:xfrm>
        </p:spPr>
        <p:txBody>
          <a:bodyPr wrap="none" anchor="ctr" anchorCtr="0">
            <a:noAutofit/>
          </a:bodyPr>
          <a:lstStyle>
            <a:lvl1pPr marL="0" indent="0" algn="ctr">
              <a:spcBef>
                <a:spcPts val="0"/>
              </a:spcBef>
              <a:buFontTx/>
              <a:buNone/>
              <a:defRPr sz="2400" cap="all" baseline="0">
                <a:solidFill>
                  <a:schemeClr val="tx1"/>
                </a:solidFill>
                <a:effectLst>
                  <a:outerShdw blurRad="76200" dist="50800" dir="2700000" algn="tl" rotWithShape="0">
                    <a:srgbClr val="000000">
                      <a:alpha val="13000"/>
                    </a:srgbClr>
                  </a:outerShdw>
                </a:effectLst>
                <a:latin typeface="+mj-lt"/>
              </a:defRPr>
            </a:lvl1pPr>
          </a:lstStyle>
          <a:p>
            <a:pPr lvl="0"/>
            <a:r>
              <a:rPr lang="tr-TR" smtClean="0"/>
              <a:t>Asıl metin stillerini düzenlemek için tıklatın</a:t>
            </a:r>
          </a:p>
        </p:txBody>
      </p:sp>
      <p:sp>
        <p:nvSpPr>
          <p:cNvPr id="19" name="Text Placeholder 18"/>
          <p:cNvSpPr>
            <a:spLocks noGrp="1"/>
          </p:cNvSpPr>
          <p:nvPr>
            <p:ph type="body" sz="quarter" idx="14"/>
          </p:nvPr>
        </p:nvSpPr>
        <p:spPr>
          <a:xfrm>
            <a:off x="1127760" y="4800600"/>
            <a:ext cx="6949440" cy="257175"/>
          </a:xfrm>
        </p:spPr>
        <p:txBody>
          <a:bodyPr wrap="none" anchor="ctr" anchorCtr="0">
            <a:noAutofit/>
          </a:bodyPr>
          <a:lstStyle>
            <a:lvl1pPr marL="0" indent="0" algn="ctr">
              <a:spcBef>
                <a:spcPts val="0"/>
              </a:spcBef>
              <a:buFontTx/>
              <a:buNone/>
              <a:defRPr sz="1050">
                <a:solidFill>
                  <a:schemeClr val="tx1"/>
                </a:solidFill>
                <a:effectLst/>
                <a:latin typeface="+mj-lt"/>
              </a:defRPr>
            </a:lvl1pPr>
          </a:lstStyle>
          <a:p>
            <a:pPr lvl="0"/>
            <a:r>
              <a:rPr lang="tr-TR" smtClean="0"/>
              <a:t>Asıl metin stillerini düzenlemek için tıklatın</a:t>
            </a:r>
          </a:p>
        </p:txBody>
      </p:sp>
      <p:sp>
        <p:nvSpPr>
          <p:cNvPr id="20" name="Text Placeholder 19"/>
          <p:cNvSpPr>
            <a:spLocks noGrp="1"/>
          </p:cNvSpPr>
          <p:nvPr>
            <p:ph type="body" sz="quarter" idx="15"/>
          </p:nvPr>
        </p:nvSpPr>
        <p:spPr>
          <a:xfrm>
            <a:off x="1127760" y="5534025"/>
            <a:ext cx="6949440" cy="257175"/>
          </a:xfrm>
        </p:spPr>
        <p:txBody>
          <a:bodyPr wrap="none" anchor="ctr" anchorCtr="0"/>
          <a:lstStyle>
            <a:lvl1pPr marL="0" indent="0" algn="ctr">
              <a:spcBef>
                <a:spcPts val="0"/>
              </a:spcBef>
              <a:buFontTx/>
              <a:buNone/>
              <a:defRPr sz="1050" spc="0" baseline="0">
                <a:solidFill>
                  <a:schemeClr val="tx1"/>
                </a:solidFill>
                <a:effectLst/>
                <a:latin typeface="+mj-lt"/>
              </a:defRPr>
            </a:lvl1pPr>
          </a:lstStyle>
          <a:p>
            <a:pPr lvl="0"/>
            <a:r>
              <a:rPr lang="tr-TR" smtClean="0"/>
              <a:t>Asıl metin stillerini düzenlemek için tıklatın</a:t>
            </a:r>
          </a:p>
        </p:txBody>
      </p:sp>
      <p:sp>
        <p:nvSpPr>
          <p:cNvPr id="21" name="Subtitle 20"/>
          <p:cNvSpPr>
            <a:spLocks noGrp="1"/>
          </p:cNvSpPr>
          <p:nvPr>
            <p:ph type="subTitle" idx="1"/>
          </p:nvPr>
        </p:nvSpPr>
        <p:spPr>
          <a:xfrm>
            <a:off x="1127760" y="1066800"/>
            <a:ext cx="6949440" cy="304800"/>
          </a:xfrm>
        </p:spPr>
        <p:txBody>
          <a:bodyPr wrap="none" anchor="ctr" anchorCtr="0"/>
          <a:lstStyle>
            <a:lvl1pPr marL="0" indent="0" algn="ctr">
              <a:buNone/>
              <a:defRPr sz="1400" cap="all" baseline="0">
                <a:solidFill>
                  <a:schemeClr val="tx1"/>
                </a:solidFill>
                <a:effectLst/>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10" name="Text Placeholder 9"/>
          <p:cNvSpPr>
            <a:spLocks noGrp="1"/>
          </p:cNvSpPr>
          <p:nvPr>
            <p:ph type="body" sz="quarter" idx="16"/>
          </p:nvPr>
        </p:nvSpPr>
        <p:spPr>
          <a:xfrm>
            <a:off x="1123950" y="2819400"/>
            <a:ext cx="6949440" cy="1066800"/>
          </a:xfrm>
        </p:spPr>
        <p:txBody>
          <a:bodyPr wrap="square" anchor="b" anchorCtr="0">
            <a:noAutofit/>
          </a:bodyPr>
          <a:lstStyle>
            <a:lvl1pPr marL="0" indent="0" algn="ctr">
              <a:spcBef>
                <a:spcPts val="0"/>
              </a:spcBef>
              <a:buFontTx/>
              <a:buNone/>
              <a:defRPr sz="4800">
                <a:solidFill>
                  <a:schemeClr val="tx1"/>
                </a:solidFill>
                <a:effectLst>
                  <a:outerShdw blurRad="76200" dist="50800" dir="2700000" algn="tl" rotWithShape="0">
                    <a:srgbClr val="000000">
                      <a:alpha val="13000"/>
                    </a:srgbClr>
                  </a:outerShdw>
                </a:effectLst>
                <a:latin typeface="+mj-lt"/>
              </a:defRPr>
            </a:lvl1pPr>
          </a:lstStyle>
          <a:p>
            <a:pPr lvl="0"/>
            <a:r>
              <a:rPr lang="tr-TR" smtClean="0"/>
              <a:t>Asıl metin stillerini düzenlemek için tıklatın</a:t>
            </a:r>
          </a:p>
        </p:txBody>
      </p:sp>
      <p:sp>
        <p:nvSpPr>
          <p:cNvPr id="11" name="Rectangle 1"/>
          <p:cNvSpPr>
            <a:spLocks noGrp="1"/>
          </p:cNvSpPr>
          <p:nvPr>
            <p:ph type="title"/>
          </p:nvPr>
        </p:nvSpPr>
        <p:spPr>
          <a:xfrm>
            <a:off x="1123950" y="1371600"/>
            <a:ext cx="6953250" cy="428625"/>
          </a:xfrm>
        </p:spPr>
        <p:txBody>
          <a:bodyPr>
            <a:normAutofit/>
          </a:bodyPr>
          <a:lstStyle>
            <a:lvl1pPr algn="ctr">
              <a:defRPr sz="3200">
                <a:effectLst/>
              </a:defRPr>
            </a:lvl1pPr>
          </a:lstStyle>
          <a:p>
            <a:r>
              <a:rPr lang="tr-TR" smtClean="0"/>
              <a:t>Asıl başlık stili için tıklatın</a:t>
            </a:r>
            <a:endParaRPr lang="en-US"/>
          </a:p>
        </p:txBody>
      </p:sp>
      <p:cxnSp>
        <p:nvCxnSpPr>
          <p:cNvPr id="12" name="Straight Connector 11"/>
          <p:cNvCxnSpPr/>
          <p:nvPr userDrawn="1"/>
        </p:nvCxnSpPr>
        <p:spPr>
          <a:xfrm>
            <a:off x="2743200" y="5532437"/>
            <a:ext cx="3733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9BDFDF3-D88D-4543-898D-E64374E98FC3}" type="datetimeFigureOut">
              <a:rPr lang="en-US" smtClean="0"/>
              <a:pPr/>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81A885-9F8E-4F8B-9FA2-CC99E53ECE23}" type="slidenum">
              <a:rPr lang="en-US" smtClean="0"/>
              <a:pPr/>
              <a:t>‹#›</a:t>
            </a:fld>
            <a:endParaRPr lang="en-US"/>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BDFDF3-D88D-4543-898D-E64374E98FC3}" type="datetimeFigureOut">
              <a:rPr lang="en-US" smtClean="0"/>
              <a:pPr/>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81A885-9F8E-4F8B-9FA2-CC99E53ECE2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59BDFDF3-D88D-4543-898D-E64374E98FC3}" type="datetimeFigureOut">
              <a:rPr lang="en-US" smtClean="0"/>
              <a:pPr/>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81A885-9F8E-4F8B-9FA2-CC99E53ECE23}"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9BDFDF3-D88D-4543-898D-E64374E98FC3}" type="datetimeFigureOut">
              <a:rPr lang="en-US" smtClean="0"/>
              <a:pPr/>
              <a:t>5/28/2015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81A885-9F8E-4F8B-9FA2-CC99E53ECE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59BDFDF3-D88D-4543-898D-E64374E98FC3}" type="datetimeFigureOut">
              <a:rPr lang="en-US" smtClean="0"/>
              <a:pPr/>
              <a:t>5/28/2015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81A885-9F8E-4F8B-9FA2-CC99E53ECE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9BDFDF3-D88D-4543-898D-E64374E98FC3}" type="datetimeFigureOut">
              <a:rPr lang="en-US" smtClean="0">
                <a:solidFill>
                  <a:schemeClr val="tx1"/>
                </a:solidFill>
              </a:rPr>
              <a:pPr/>
              <a:t>5/28/2015</a:t>
            </a:fld>
            <a:endParaRPr lang="en-US">
              <a:solidFill>
                <a:schemeClr val="tx1"/>
              </a:solidFill>
            </a:endParaRPr>
          </a:p>
        </p:txBody>
      </p:sp>
      <p:sp>
        <p:nvSpPr>
          <p:cNvPr id="3" name="Footer Placeholder 2"/>
          <p:cNvSpPr>
            <a:spLocks noGrp="1"/>
          </p:cNvSpPr>
          <p:nvPr>
            <p:ph type="ftr" sz="quarter" idx="11"/>
          </p:nvPr>
        </p:nvSpPr>
        <p:spPr/>
        <p:txBody>
          <a:bodyPr/>
          <a:lstStyle/>
          <a:p>
            <a:endParaRPr lang="en-US">
              <a:solidFill>
                <a:schemeClr val="tx1"/>
              </a:solidFill>
            </a:endParaRPr>
          </a:p>
        </p:txBody>
      </p:sp>
      <p:sp>
        <p:nvSpPr>
          <p:cNvPr id="4" name="Slide Number Placeholder 3"/>
          <p:cNvSpPr>
            <a:spLocks noGrp="1"/>
          </p:cNvSpPr>
          <p:nvPr>
            <p:ph type="sldNum" sz="quarter" idx="12"/>
          </p:nvPr>
        </p:nvSpPr>
        <p:spPr/>
        <p:txBody>
          <a:bodyPr/>
          <a:lstStyle/>
          <a:p>
            <a:fld id="{6181A885-9F8E-4F8B-9FA2-CC99E53ECE23}" type="slidenum">
              <a:rPr lang="en-US" smtClean="0">
                <a:solidFill>
                  <a:schemeClr val="tx1"/>
                </a:solidFill>
              </a:rPr>
              <a:pPr/>
              <a:t>‹#›</a:t>
            </a:fld>
            <a:endParaRPr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9BDFDF3-D88D-4543-898D-E64374E98FC3}" type="datetimeFigureOut">
              <a:rPr lang="en-US" smtClean="0"/>
              <a:pPr/>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81A885-9F8E-4F8B-9FA2-CC99E53ECE23}"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9BDFDF3-D88D-4543-898D-E64374E98FC3}" type="datetimeFigureOut">
              <a:rPr lang="en-US" smtClean="0"/>
              <a:pPr/>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81A885-9F8E-4F8B-9FA2-CC99E53ECE23}"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9BDFDF3-D88D-4543-898D-E64374E98FC3}" type="datetimeFigureOut">
              <a:rPr lang="en-US" smtClean="0">
                <a:solidFill>
                  <a:schemeClr val="tx1"/>
                </a:solidFill>
              </a:rPr>
              <a:pPr/>
              <a:t>5/28/2015</a:t>
            </a:fld>
            <a:endParaRPr lang="en-US">
              <a:solidFill>
                <a:schemeClr val="tx1"/>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solidFill>
                <a:schemeClr val="tx1"/>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181A885-9F8E-4F8B-9FA2-CC99E53ECE23}" type="slidenum">
              <a:rPr lang="en-US" smtClean="0">
                <a:solidFill>
                  <a:schemeClr val="tx1"/>
                </a:solidFill>
              </a:rPr>
              <a:pPr/>
              <a:t>‹#›</a:t>
            </a:fld>
            <a:endParaRPr lang="en-US">
              <a:solidFill>
                <a:schemeClr val="tx1"/>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1099420" y="5260196"/>
            <a:ext cx="6949440" cy="257175"/>
          </a:xfrm>
        </p:spPr>
        <p:txBody>
          <a:bodyPr>
            <a:noAutofit/>
          </a:bodyPr>
          <a:lstStyle/>
          <a:p>
            <a:r>
              <a:rPr lang="tr-TR" sz="1800" kern="1200" dirty="0" smtClean="0">
                <a:solidFill>
                  <a:schemeClr val="tx1"/>
                </a:solidFill>
                <a:effectLst/>
              </a:rPr>
              <a:t>MAYIS - 2015</a:t>
            </a:r>
            <a:endParaRPr lang="tr-TR" sz="1800" dirty="0"/>
          </a:p>
        </p:txBody>
      </p:sp>
      <p:sp>
        <p:nvSpPr>
          <p:cNvPr id="8" name="Text Placeholder 7"/>
          <p:cNvSpPr>
            <a:spLocks noGrp="1"/>
          </p:cNvSpPr>
          <p:nvPr>
            <p:ph type="body" sz="quarter" idx="13"/>
          </p:nvPr>
        </p:nvSpPr>
        <p:spPr>
          <a:xfrm>
            <a:off x="1102744" y="2420888"/>
            <a:ext cx="6949440" cy="1066800"/>
          </a:xfrm>
        </p:spPr>
        <p:txBody>
          <a:bodyPr/>
          <a:lstStyle/>
          <a:p>
            <a:r>
              <a:rPr lang="tr-TR" sz="5400" kern="1200" dirty="0" smtClean="0">
                <a:solidFill>
                  <a:schemeClr val="tx1"/>
                </a:solidFill>
                <a:effectLst>
                  <a:outerShdw blurRad="76200" dist="50800" dir="2700000" algn="tl" rotWithShape="0">
                    <a:srgbClr val="000000">
                      <a:alpha val="13000"/>
                    </a:srgbClr>
                  </a:outerShdw>
                </a:effectLst>
                <a:latin typeface="Blue Highway Linocut" pitchFamily="2" charset="-94"/>
                <a:cs typeface="Arabic Typesetting" pitchFamily="66" charset="-78"/>
              </a:rPr>
              <a:t>Dr. </a:t>
            </a:r>
            <a:r>
              <a:rPr lang="tr-TR" sz="5400" kern="1200" dirty="0" err="1" smtClean="0">
                <a:solidFill>
                  <a:schemeClr val="tx1"/>
                </a:solidFill>
                <a:effectLst>
                  <a:outerShdw blurRad="76200" dist="50800" dir="2700000" algn="tl" rotWithShape="0">
                    <a:srgbClr val="000000">
                      <a:alpha val="13000"/>
                    </a:srgbClr>
                  </a:outerShdw>
                </a:effectLst>
                <a:latin typeface="Blue Highway Linocut" pitchFamily="2" charset="-94"/>
                <a:cs typeface="Arabic Typesetting" pitchFamily="66" charset="-78"/>
              </a:rPr>
              <a:t>Ergİn</a:t>
            </a:r>
            <a:r>
              <a:rPr lang="tr-TR" sz="5400" kern="1200" dirty="0" smtClean="0">
                <a:solidFill>
                  <a:schemeClr val="tx1"/>
                </a:solidFill>
                <a:effectLst>
                  <a:outerShdw blurRad="76200" dist="50800" dir="2700000" algn="tl" rotWithShape="0">
                    <a:srgbClr val="000000">
                      <a:alpha val="13000"/>
                    </a:srgbClr>
                  </a:outerShdw>
                </a:effectLst>
                <a:latin typeface="Blue Highway Linocut" pitchFamily="2" charset="-94"/>
                <a:cs typeface="Arabic Typesetting" pitchFamily="66" charset="-78"/>
              </a:rPr>
              <a:t> ERGÜL</a:t>
            </a:r>
            <a:endParaRPr lang="tr-TR" sz="5400" dirty="0">
              <a:latin typeface="Blue Highway Linocut" pitchFamily="2" charset="-94"/>
              <a:cs typeface="Arabic Typesetting" pitchFamily="66" charset="-78"/>
            </a:endParaRPr>
          </a:p>
        </p:txBody>
      </p:sp>
      <p:sp>
        <p:nvSpPr>
          <p:cNvPr id="11" name="Başlık 10"/>
          <p:cNvSpPr>
            <a:spLocks noGrp="1"/>
          </p:cNvSpPr>
          <p:nvPr>
            <p:ph type="title"/>
          </p:nvPr>
        </p:nvSpPr>
        <p:spPr>
          <a:xfrm>
            <a:off x="1331640" y="764704"/>
            <a:ext cx="6953250" cy="905272"/>
          </a:xfrm>
        </p:spPr>
        <p:txBody>
          <a:bodyPr>
            <a:noAutofit/>
          </a:bodyPr>
          <a:lstStyle/>
          <a:p>
            <a:r>
              <a:rPr lang="tr-TR" sz="1800" b="1" dirty="0" smtClean="0"/>
              <a:t>GÖÇMEN </a:t>
            </a:r>
            <a:r>
              <a:rPr lang="tr-TR" sz="1800" b="1" dirty="0"/>
              <a:t>VE SIĞINMACILARIN </a:t>
            </a:r>
            <a:r>
              <a:rPr lang="tr-TR" sz="1800" b="1" dirty="0" smtClean="0"/>
              <a:t>AİHS’NİN AİLE </a:t>
            </a:r>
            <a:r>
              <a:rPr lang="tr-TR" sz="1800" b="1" dirty="0"/>
              <a:t>VE ÖZEL HAYAT HAKKINA SAYGI KAPSAMINDA </a:t>
            </a:r>
            <a:r>
              <a:rPr lang="tr-TR" sz="1800" b="1" dirty="0" smtClean="0"/>
              <a:t>SINIRDIŞI ETMEYE KARŞI </a:t>
            </a:r>
            <a:r>
              <a:rPr lang="tr-TR" sz="1800" b="1" dirty="0" smtClean="0"/>
              <a:t>KORUNMASI</a:t>
            </a:r>
            <a:endParaRPr lang="tr-TR" sz="1800" b="1" dirty="0"/>
          </a:p>
        </p:txBody>
      </p:sp>
      <p:pic>
        <p:nvPicPr>
          <p:cNvPr id="14" name="Picture 13" descr="C:\Users\nurullah.gungor\AppData\Local\Microsoft\Windows\Temporary Internet Files\Content.IE5\0X4N3550\MC90044145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4418980"/>
            <a:ext cx="9715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2" descr="C:\Users\nurullah.gungor\Desktop\KİTAP KAPAKLARI\twitter.jpg"/>
          <p:cNvPicPr>
            <a:picLocks noChangeAspect="1" noChangeArrowheads="1"/>
          </p:cNvPicPr>
          <p:nvPr/>
        </p:nvPicPr>
        <p:blipFill>
          <a:blip r:embed="rId4" cstate="print">
            <a:extLst/>
          </a:blip>
          <a:srcRect/>
          <a:stretch>
            <a:fillRect/>
          </a:stretch>
        </p:blipFill>
        <p:spPr bwMode="auto">
          <a:xfrm>
            <a:off x="4344284" y="4566731"/>
            <a:ext cx="459712" cy="46589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p:spPr>
      </p:pic>
      <p:pic>
        <p:nvPicPr>
          <p:cNvPr id="16" name="Picture 15" descr="C:\Users\nurullah.gungor\AppData\Local\Microsoft\Windows\Temporary Internet Files\Content.IE5\FWZ0GLUD\MP900387698[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1381" y="4607328"/>
            <a:ext cx="5111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Dikdörtgen 16"/>
          <p:cNvSpPr/>
          <p:nvPr/>
        </p:nvSpPr>
        <p:spPr>
          <a:xfrm>
            <a:off x="1769096" y="4663296"/>
            <a:ext cx="2483372" cy="369332"/>
          </a:xfrm>
          <a:prstGeom prst="rect">
            <a:avLst/>
          </a:prstGeom>
        </p:spPr>
        <p:txBody>
          <a:bodyPr wrap="none">
            <a:spAutoFit/>
          </a:bodyPr>
          <a:lstStyle/>
          <a:p>
            <a:r>
              <a:rPr lang="tr-TR" b="1" dirty="0" smtClean="0"/>
              <a:t>erginergul@gmail.com</a:t>
            </a:r>
            <a:endParaRPr lang="tr-TR" b="1" dirty="0"/>
          </a:p>
        </p:txBody>
      </p:sp>
      <p:sp>
        <p:nvSpPr>
          <p:cNvPr id="18" name="Dikdörtgen 17"/>
          <p:cNvSpPr/>
          <p:nvPr/>
        </p:nvSpPr>
        <p:spPr>
          <a:xfrm>
            <a:off x="4803996" y="4663296"/>
            <a:ext cx="1268296" cy="369332"/>
          </a:xfrm>
          <a:prstGeom prst="rect">
            <a:avLst/>
          </a:prstGeom>
        </p:spPr>
        <p:txBody>
          <a:bodyPr wrap="none">
            <a:spAutoFit/>
          </a:bodyPr>
          <a:lstStyle/>
          <a:p>
            <a:r>
              <a:rPr lang="tr-TR" b="1" dirty="0"/>
              <a:t>@dreergul</a:t>
            </a:r>
          </a:p>
        </p:txBody>
      </p:sp>
      <p:sp>
        <p:nvSpPr>
          <p:cNvPr id="19" name="Dikdörtgen 18"/>
          <p:cNvSpPr/>
          <p:nvPr/>
        </p:nvSpPr>
        <p:spPr>
          <a:xfrm>
            <a:off x="7012556" y="4709269"/>
            <a:ext cx="2062488" cy="338554"/>
          </a:xfrm>
          <a:prstGeom prst="rect">
            <a:avLst/>
          </a:prstGeom>
        </p:spPr>
        <p:txBody>
          <a:bodyPr wrap="none">
            <a:spAutoFit/>
          </a:bodyPr>
          <a:lstStyle/>
          <a:p>
            <a:r>
              <a:rPr lang="tr-TR" sz="1600" b="1" dirty="0"/>
              <a:t>www.erginergul.com</a:t>
            </a:r>
          </a:p>
        </p:txBody>
      </p:sp>
      <p:sp>
        <p:nvSpPr>
          <p:cNvPr id="2" name="Metin Yer Tutucusu 1"/>
          <p:cNvSpPr>
            <a:spLocks noGrp="1"/>
          </p:cNvSpPr>
          <p:nvPr>
            <p:ph type="body" sz="quarter" idx="12"/>
          </p:nvPr>
        </p:nvSpPr>
        <p:spPr>
          <a:xfrm>
            <a:off x="1099420" y="3813441"/>
            <a:ext cx="6949440" cy="425159"/>
          </a:xfrm>
        </p:spPr>
        <p:txBody>
          <a:bodyPr>
            <a:noAutofit/>
          </a:bodyPr>
          <a:lstStyle/>
          <a:p>
            <a:r>
              <a:rPr lang="tr-TR" sz="2000" dirty="0"/>
              <a:t>İstanbul Sabahattin Zaim Üniversitesi, </a:t>
            </a:r>
            <a:r>
              <a:rPr lang="tr-TR" sz="2000" dirty="0" err="1" smtClean="0"/>
              <a:t>Disiplinlerarası</a:t>
            </a:r>
            <a:r>
              <a:rPr lang="tr-TR" sz="2000" dirty="0" smtClean="0"/>
              <a:t> </a:t>
            </a:r>
            <a:r>
              <a:rPr lang="tr-TR" sz="2000" dirty="0"/>
              <a:t>Göç ve Göç </a:t>
            </a:r>
            <a:r>
              <a:rPr lang="tr-TR" sz="2000" dirty="0" smtClean="0"/>
              <a:t>Politikaları</a:t>
            </a:r>
            <a:r>
              <a:rPr lang="tr-TR" sz="2000" dirty="0"/>
              <a:t> </a:t>
            </a:r>
            <a:r>
              <a:rPr lang="tr-TR" sz="2000" dirty="0" smtClean="0"/>
              <a:t>Sempozyumu 29-30 Mayıs 2015 </a:t>
            </a:r>
            <a:endParaRPr lang="tr-T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a:bodyPr>
          <a:lstStyle/>
          <a:p>
            <a:pPr algn="just"/>
            <a:endParaRPr lang="tr-TR" dirty="0">
              <a:solidFill>
                <a:schemeClr val="tx2">
                  <a:lumMod val="50000"/>
                </a:schemeClr>
              </a:solidFill>
            </a:endParaRPr>
          </a:p>
          <a:p>
            <a:pPr algn="just"/>
            <a:endParaRPr lang="tr-TR" dirty="0">
              <a:solidFill>
                <a:schemeClr val="tx2">
                  <a:lumMod val="50000"/>
                </a:schemeClr>
              </a:solidFill>
            </a:endParaRPr>
          </a:p>
          <a:p>
            <a:pPr algn="just"/>
            <a:r>
              <a:rPr lang="tr-TR" dirty="0" smtClean="0">
                <a:solidFill>
                  <a:schemeClr val="tx2">
                    <a:lumMod val="50000"/>
                  </a:schemeClr>
                </a:solidFill>
              </a:rPr>
              <a:t>Belirtmek </a:t>
            </a:r>
            <a:r>
              <a:rPr lang="tr-TR" dirty="0">
                <a:solidFill>
                  <a:schemeClr val="tx2">
                    <a:lumMod val="50000"/>
                  </a:schemeClr>
                </a:solidFill>
              </a:rPr>
              <a:t>gerekir ki, tüm bu kararlara rağmen sadece özel hayat bakımından kontrol, daha çok tesadüfi görünmektedir. Gerçekten, uygulamada, AİHM daha genel olarak “aile ve özel hayatı”  kavramını vurgulamayı tercih etmektedir. Sırf özel hayat anlamında ender olarak ayrı bir inceleme yapmaktadır.</a:t>
            </a:r>
          </a:p>
        </p:txBody>
      </p:sp>
      <p:sp>
        <p:nvSpPr>
          <p:cNvPr id="2" name="Dikdörtgen 1"/>
          <p:cNvSpPr/>
          <p:nvPr/>
        </p:nvSpPr>
        <p:spPr>
          <a:xfrm>
            <a:off x="827584" y="332656"/>
            <a:ext cx="7408700" cy="461665"/>
          </a:xfrm>
          <a:prstGeom prst="rect">
            <a:avLst/>
          </a:prstGeom>
        </p:spPr>
        <p:txBody>
          <a:bodyPr wrap="square">
            <a:spAutoFit/>
          </a:bodyPr>
          <a:lstStyle/>
          <a:p>
            <a:pPr algn="ctr"/>
            <a:r>
              <a:rPr lang="tr-TR" sz="2400" b="1" dirty="0" smtClean="0">
                <a:solidFill>
                  <a:schemeClr val="bg1"/>
                </a:solidFill>
              </a:rPr>
              <a:t>1.1. Özel Hayata Saygı Çerçevesinde Koruma</a:t>
            </a:r>
            <a:endParaRPr lang="tr-TR" sz="2400" b="1" dirty="0">
              <a:solidFill>
                <a:schemeClr val="bg1"/>
              </a:solidFill>
            </a:endParaRPr>
          </a:p>
        </p:txBody>
      </p:sp>
    </p:spTree>
    <p:extLst>
      <p:ext uri="{BB962C8B-B14F-4D97-AF65-F5344CB8AC3E}">
        <p14:creationId xmlns:p14="http://schemas.microsoft.com/office/powerpoint/2010/main" val="4035823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97456" y="1196752"/>
            <a:ext cx="7272808" cy="5040560"/>
          </a:xfrm>
        </p:spPr>
        <p:txBody>
          <a:bodyPr>
            <a:normAutofit/>
          </a:bodyPr>
          <a:lstStyle/>
          <a:p>
            <a:pPr algn="just"/>
            <a:r>
              <a:rPr lang="tr-TR" dirty="0" smtClean="0">
                <a:solidFill>
                  <a:schemeClr val="tx2">
                    <a:lumMod val="50000"/>
                  </a:schemeClr>
                </a:solidFill>
              </a:rPr>
              <a:t>AİHM </a:t>
            </a:r>
            <a:r>
              <a:rPr lang="tr-TR" dirty="0">
                <a:solidFill>
                  <a:schemeClr val="tx2">
                    <a:lumMod val="50000"/>
                  </a:schemeClr>
                </a:solidFill>
              </a:rPr>
              <a:t>yabancılar söz konusu olduğunda aile hayatına saygı hakkını dar yorumlamakta, eşler arasında ve anne-baba ile küçük çocuklar arasındaki ilişkilere indirgeyerek çekirdek aileyle </a:t>
            </a:r>
            <a:r>
              <a:rPr lang="tr-TR" dirty="0" smtClean="0">
                <a:solidFill>
                  <a:schemeClr val="tx2">
                    <a:lumMod val="50000"/>
                  </a:schemeClr>
                </a:solidFill>
              </a:rPr>
              <a:t>sınırlandırmaktadır.</a:t>
            </a:r>
          </a:p>
          <a:p>
            <a:pPr lvl="0" algn="just">
              <a:buClr>
                <a:srgbClr val="31B6FD"/>
              </a:buClr>
            </a:pPr>
            <a:r>
              <a:rPr lang="tr-TR" dirty="0" smtClean="0">
                <a:solidFill>
                  <a:schemeClr val="tx2">
                    <a:lumMod val="50000"/>
                  </a:schemeClr>
                </a:solidFill>
              </a:rPr>
              <a:t>      Göç </a:t>
            </a:r>
            <a:r>
              <a:rPr lang="tr-TR" dirty="0">
                <a:solidFill>
                  <a:schemeClr val="tx2">
                    <a:lumMod val="50000"/>
                  </a:schemeClr>
                </a:solidFill>
              </a:rPr>
              <a:t>vakalarında, en azından ilave bağımlılık unsurlarının varlığı kanıtlanmadığı takdirde, anne-baba ile yetişkin çocuklar arasında korunan bir aile hayatı olmayacaktır. </a:t>
            </a:r>
            <a:endParaRPr lang="tr-TR" dirty="0" smtClean="0">
              <a:solidFill>
                <a:schemeClr val="tx2">
                  <a:lumMod val="50000"/>
                </a:schemeClr>
              </a:solidFill>
            </a:endParaRPr>
          </a:p>
          <a:p>
            <a:pPr lvl="0" algn="just">
              <a:buClr>
                <a:srgbClr val="31B6FD"/>
              </a:buClr>
            </a:pPr>
            <a:r>
              <a:rPr lang="tr-TR" dirty="0">
                <a:solidFill>
                  <a:schemeClr val="tx2">
                    <a:lumMod val="50000"/>
                  </a:schemeClr>
                </a:solidFill>
              </a:rPr>
              <a:t> </a:t>
            </a:r>
            <a:r>
              <a:rPr lang="tr-TR" dirty="0" smtClean="0">
                <a:solidFill>
                  <a:schemeClr val="tx2">
                    <a:lumMod val="50000"/>
                  </a:schemeClr>
                </a:solidFill>
              </a:rPr>
              <a:t>      </a:t>
            </a:r>
            <a:r>
              <a:rPr lang="tr-TR" dirty="0" smtClean="0">
                <a:solidFill>
                  <a:srgbClr val="073E87">
                    <a:lumMod val="50000"/>
                  </a:srgbClr>
                </a:solidFill>
              </a:rPr>
              <a:t>AİHM </a:t>
            </a:r>
            <a:r>
              <a:rPr lang="tr-TR" dirty="0">
                <a:solidFill>
                  <a:srgbClr val="073E87">
                    <a:lumMod val="50000"/>
                  </a:srgbClr>
                </a:solidFill>
              </a:rPr>
              <a:t>henüz kendi aile birliklerini kurmamış genç yetişkinlere ilişkin bazı kararlarında, bunların anne babaları ve diğer aile üyeleri ile olan bağlarını bir “aile hayatı” olarak değerlendirmiştir. Örneğin </a:t>
            </a:r>
            <a:r>
              <a:rPr lang="tr-TR" dirty="0" err="1">
                <a:solidFill>
                  <a:srgbClr val="073E87">
                    <a:lumMod val="50000"/>
                  </a:srgbClr>
                </a:solidFill>
              </a:rPr>
              <a:t>Maslov</a:t>
            </a:r>
            <a:r>
              <a:rPr lang="tr-TR" dirty="0">
                <a:solidFill>
                  <a:srgbClr val="073E87">
                    <a:lumMod val="50000"/>
                  </a:srgbClr>
                </a:solidFill>
              </a:rPr>
              <a:t>/Avusturya kararında başvuran hakkındaki sınır dışı etme tedbiri kesinleştiği tarihte 18 yaşını doldurmuştur. Ancak hala anne-babasıyla yaşamaktadır. (</a:t>
            </a:r>
            <a:r>
              <a:rPr lang="tr-TR" dirty="0" err="1">
                <a:solidFill>
                  <a:srgbClr val="073E87">
                    <a:lumMod val="50000"/>
                  </a:srgbClr>
                </a:solidFill>
              </a:rPr>
              <a:t>Maslov</a:t>
            </a:r>
            <a:r>
              <a:rPr lang="tr-TR" dirty="0">
                <a:solidFill>
                  <a:srgbClr val="073E87">
                    <a:lumMod val="50000"/>
                  </a:srgbClr>
                </a:solidFill>
              </a:rPr>
              <a:t> / Avusturya, Başvuru No: 1638/03, 23 Haziran 2008)</a:t>
            </a:r>
          </a:p>
          <a:p>
            <a:pPr algn="just"/>
            <a:endParaRPr lang="tr-TR" dirty="0" smtClean="0">
              <a:solidFill>
                <a:schemeClr val="tx2">
                  <a:lumMod val="50000"/>
                </a:schemeClr>
              </a:solidFill>
            </a:endParaRPr>
          </a:p>
        </p:txBody>
      </p:sp>
      <p:sp>
        <p:nvSpPr>
          <p:cNvPr id="2" name="Dikdörtgen 1"/>
          <p:cNvSpPr/>
          <p:nvPr/>
        </p:nvSpPr>
        <p:spPr>
          <a:xfrm>
            <a:off x="827584" y="332656"/>
            <a:ext cx="7408700" cy="461665"/>
          </a:xfrm>
          <a:prstGeom prst="rect">
            <a:avLst/>
          </a:prstGeom>
        </p:spPr>
        <p:txBody>
          <a:bodyPr wrap="square">
            <a:spAutoFit/>
          </a:bodyPr>
          <a:lstStyle/>
          <a:p>
            <a:pPr algn="ctr"/>
            <a:r>
              <a:rPr lang="tr-TR" sz="2400" b="1" dirty="0">
                <a:solidFill>
                  <a:schemeClr val="bg1"/>
                </a:solidFill>
              </a:rPr>
              <a:t>Aile Hayatına Saygı Çerçevesinde Koruma</a:t>
            </a:r>
          </a:p>
        </p:txBody>
      </p:sp>
    </p:spTree>
    <p:extLst>
      <p:ext uri="{BB962C8B-B14F-4D97-AF65-F5344CB8AC3E}">
        <p14:creationId xmlns:p14="http://schemas.microsoft.com/office/powerpoint/2010/main" val="321670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a:bodyPr>
          <a:lstStyle/>
          <a:p>
            <a:pPr algn="l"/>
            <a:endParaRPr lang="tr-TR" b="1" dirty="0" smtClean="0">
              <a:solidFill>
                <a:schemeClr val="tx1"/>
              </a:solidFill>
            </a:endParaRPr>
          </a:p>
          <a:p>
            <a:pPr algn="l"/>
            <a:endParaRPr lang="tr-TR" b="1" dirty="0">
              <a:solidFill>
                <a:schemeClr val="tx1"/>
              </a:solidFill>
            </a:endParaRPr>
          </a:p>
          <a:p>
            <a:pPr marL="342900" indent="-342900" algn="l">
              <a:buFont typeface="Arial" panose="020B0604020202020204" pitchFamily="34" charset="0"/>
              <a:buChar char="•"/>
            </a:pPr>
            <a:r>
              <a:rPr lang="tr-TR" b="1" dirty="0" smtClean="0">
                <a:solidFill>
                  <a:schemeClr val="tx1"/>
                </a:solidFill>
              </a:rPr>
              <a:t>Müdahalenin </a:t>
            </a:r>
            <a:r>
              <a:rPr lang="tr-TR" b="1" dirty="0">
                <a:solidFill>
                  <a:schemeClr val="tx1"/>
                </a:solidFill>
              </a:rPr>
              <a:t>Varlığı</a:t>
            </a:r>
            <a:endParaRPr lang="tr-TR" dirty="0">
              <a:solidFill>
                <a:schemeClr val="tx1"/>
              </a:solidFill>
            </a:endParaRPr>
          </a:p>
          <a:p>
            <a:pPr marL="342900" indent="-342900" algn="l">
              <a:buFont typeface="Arial" panose="020B0604020202020204" pitchFamily="34" charset="0"/>
              <a:buChar char="•"/>
            </a:pPr>
            <a:r>
              <a:rPr lang="tr-TR" b="1" i="1" dirty="0" smtClean="0">
                <a:solidFill>
                  <a:schemeClr val="tx1"/>
                </a:solidFill>
              </a:rPr>
              <a:t>Kanunla </a:t>
            </a:r>
            <a:r>
              <a:rPr lang="tr-TR" b="1" i="1" dirty="0">
                <a:solidFill>
                  <a:schemeClr val="tx1"/>
                </a:solidFill>
              </a:rPr>
              <a:t>Öngörülmüş Olma Koşulu</a:t>
            </a:r>
            <a:endParaRPr lang="tr-TR" dirty="0">
              <a:solidFill>
                <a:schemeClr val="tx1"/>
              </a:solidFill>
            </a:endParaRPr>
          </a:p>
          <a:p>
            <a:pPr marL="342900" indent="-342900" algn="l">
              <a:buFont typeface="Arial" panose="020B0604020202020204" pitchFamily="34" charset="0"/>
              <a:buChar char="•"/>
            </a:pPr>
            <a:r>
              <a:rPr lang="tr-TR" b="1" i="1" dirty="0" smtClean="0">
                <a:solidFill>
                  <a:schemeClr val="tx1"/>
                </a:solidFill>
              </a:rPr>
              <a:t>Meşru </a:t>
            </a:r>
            <a:r>
              <a:rPr lang="tr-TR" b="1" i="1" dirty="0">
                <a:solidFill>
                  <a:schemeClr val="tx1"/>
                </a:solidFill>
              </a:rPr>
              <a:t>Amacı</a:t>
            </a:r>
            <a:endParaRPr lang="tr-TR" dirty="0">
              <a:solidFill>
                <a:schemeClr val="tx1"/>
              </a:solidFill>
            </a:endParaRPr>
          </a:p>
          <a:p>
            <a:pPr marL="342900" indent="-342900" algn="l">
              <a:buFont typeface="Arial" panose="020B0604020202020204" pitchFamily="34" charset="0"/>
              <a:buChar char="•"/>
            </a:pPr>
            <a:r>
              <a:rPr lang="tr-TR" b="1" dirty="0" smtClean="0">
                <a:solidFill>
                  <a:schemeClr val="tx1"/>
                </a:solidFill>
              </a:rPr>
              <a:t>Orantılılık </a:t>
            </a:r>
            <a:r>
              <a:rPr lang="tr-TR" b="1" dirty="0">
                <a:solidFill>
                  <a:schemeClr val="tx1"/>
                </a:solidFill>
              </a:rPr>
              <a:t>Denetimi</a:t>
            </a:r>
            <a:endParaRPr lang="tr-TR" dirty="0">
              <a:solidFill>
                <a:schemeClr val="tx1"/>
              </a:solidFill>
            </a:endParaRPr>
          </a:p>
          <a:p>
            <a:pPr algn="just"/>
            <a:endParaRPr lang="tr-TR" dirty="0">
              <a:solidFill>
                <a:schemeClr val="tx2">
                  <a:lumMod val="50000"/>
                </a:schemeClr>
              </a:solidFill>
            </a:endParaRPr>
          </a:p>
        </p:txBody>
      </p:sp>
      <p:sp>
        <p:nvSpPr>
          <p:cNvPr id="2" name="Dikdörtgen 1"/>
          <p:cNvSpPr/>
          <p:nvPr/>
        </p:nvSpPr>
        <p:spPr>
          <a:xfrm>
            <a:off x="827584" y="332656"/>
            <a:ext cx="7408700" cy="338554"/>
          </a:xfrm>
          <a:prstGeom prst="rect">
            <a:avLst/>
          </a:prstGeom>
        </p:spPr>
        <p:txBody>
          <a:bodyPr wrap="square">
            <a:spAutoFit/>
          </a:bodyPr>
          <a:lstStyle/>
          <a:p>
            <a:pPr algn="ctr"/>
            <a:r>
              <a:rPr lang="tr-TR" sz="1600" b="1" dirty="0">
                <a:solidFill>
                  <a:schemeClr val="bg1"/>
                </a:solidFill>
              </a:rPr>
              <a:t>AİHM TARAFINDAN ÖZEL VE AİLE HAYATI HAKKI BAŞVURULARININ İNCELENMESİ</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4149080"/>
            <a:ext cx="2971800" cy="154305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9480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a:bodyPr>
          <a:lstStyle/>
          <a:p>
            <a:pPr algn="just"/>
            <a:r>
              <a:rPr lang="tr-TR" dirty="0" smtClean="0">
                <a:solidFill>
                  <a:schemeClr val="tx2">
                    <a:lumMod val="50000"/>
                  </a:schemeClr>
                </a:solidFill>
              </a:rPr>
              <a:t>AİHM, özel ve/veya aile hayatının varlığını saptadığı başvurularda, sınır dışı işleminin aile hayatına saygı hakkına müdahale oluşturduğunu genel olarak kabul etmektedir.</a:t>
            </a:r>
          </a:p>
          <a:p>
            <a:pPr algn="just"/>
            <a:r>
              <a:rPr lang="tr-TR" dirty="0" smtClean="0">
                <a:solidFill>
                  <a:schemeClr val="tx2">
                    <a:lumMod val="50000"/>
                  </a:schemeClr>
                </a:solidFill>
              </a:rPr>
              <a:t>Uygulamada, bir sınır dışı etme  tedbirinin 8’inci maddenin 2’nci paragrafında yer alan üçlü şartla uygunluğunun incelenmesi sırasında, yasallık ölçütü fazla zorluk çıkarmamakta, ender olarak tartışmaya konu olmaktadır.</a:t>
            </a:r>
          </a:p>
          <a:p>
            <a:pPr algn="just"/>
            <a:r>
              <a:rPr lang="tr-TR" dirty="0" smtClean="0">
                <a:solidFill>
                  <a:schemeClr val="tx2">
                    <a:lumMod val="50000"/>
                  </a:schemeClr>
                </a:solidFill>
              </a:rPr>
              <a:t>Mahkeme içtihatlarına göre,  ülkede kaçak bulunan yabancılar için düzenin korunması ile ülkenin ekonomik refahının korunması, uzaklaştırma işlemi için meşru amaçlardır. </a:t>
            </a:r>
          </a:p>
          <a:p>
            <a:pPr algn="just"/>
            <a:r>
              <a:rPr lang="tr-TR" dirty="0" smtClean="0">
                <a:solidFill>
                  <a:schemeClr val="tx2">
                    <a:lumMod val="50000"/>
                  </a:schemeClr>
                </a:solidFill>
              </a:rPr>
              <a:t>Ülkede yasal olarak bulunan yabancılar bakımından meşru amaçlar ise, genelde düzenin korunması ve suç işlenmesinin önlenmesidir. </a:t>
            </a:r>
            <a:r>
              <a:rPr lang="tr-TR" dirty="0">
                <a:solidFill>
                  <a:schemeClr val="tx2">
                    <a:lumMod val="50000"/>
                  </a:schemeClr>
                </a:solidFill>
              </a:rPr>
              <a:t>Y</a:t>
            </a:r>
            <a:r>
              <a:rPr lang="tr-TR" dirty="0" smtClean="0">
                <a:solidFill>
                  <a:schemeClr val="tx2">
                    <a:lumMod val="50000"/>
                  </a:schemeClr>
                </a:solidFill>
              </a:rPr>
              <a:t>abancının uyuşturucu kaçakçılığından mahkûm edildiği durumlarda bu amaç sağlığın korunması da olabilir. </a:t>
            </a:r>
            <a:endParaRPr lang="tr-TR" dirty="0">
              <a:solidFill>
                <a:schemeClr val="tx2">
                  <a:lumMod val="50000"/>
                </a:schemeClr>
              </a:solidFill>
            </a:endParaRPr>
          </a:p>
        </p:txBody>
      </p:sp>
      <p:sp>
        <p:nvSpPr>
          <p:cNvPr id="2" name="Dikdörtgen 1"/>
          <p:cNvSpPr/>
          <p:nvPr/>
        </p:nvSpPr>
        <p:spPr>
          <a:xfrm>
            <a:off x="827584" y="332656"/>
            <a:ext cx="7408700" cy="338554"/>
          </a:xfrm>
          <a:prstGeom prst="rect">
            <a:avLst/>
          </a:prstGeom>
        </p:spPr>
        <p:txBody>
          <a:bodyPr wrap="square">
            <a:spAutoFit/>
          </a:bodyPr>
          <a:lstStyle/>
          <a:p>
            <a:pPr algn="ctr"/>
            <a:r>
              <a:rPr lang="tr-TR" sz="1600" b="1" dirty="0">
                <a:solidFill>
                  <a:schemeClr val="bg1"/>
                </a:solidFill>
              </a:rPr>
              <a:t>AİHM TARAFINDAN ÖZEL VE AİLE HAYATI HAKKI BAŞVURULARININ İNCELENMESİ</a:t>
            </a:r>
          </a:p>
        </p:txBody>
      </p:sp>
    </p:spTree>
    <p:extLst>
      <p:ext uri="{BB962C8B-B14F-4D97-AF65-F5344CB8AC3E}">
        <p14:creationId xmlns:p14="http://schemas.microsoft.com/office/powerpoint/2010/main" val="2015442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a:bodyPr>
          <a:lstStyle/>
          <a:p>
            <a:pPr algn="just"/>
            <a:r>
              <a:rPr lang="tr-TR" dirty="0" smtClean="0">
                <a:solidFill>
                  <a:schemeClr val="tx2">
                    <a:lumMod val="50000"/>
                  </a:schemeClr>
                </a:solidFill>
              </a:rPr>
              <a:t>• Başvuran </a:t>
            </a:r>
            <a:r>
              <a:rPr lang="tr-TR" dirty="0">
                <a:solidFill>
                  <a:schemeClr val="tx2">
                    <a:lumMod val="50000"/>
                  </a:schemeClr>
                </a:solidFill>
              </a:rPr>
              <a:t>tarafından işlenen suçun niteliği ve ağırlığı; </a:t>
            </a:r>
          </a:p>
          <a:p>
            <a:pPr algn="just"/>
            <a:r>
              <a:rPr lang="tr-TR" dirty="0" smtClean="0">
                <a:solidFill>
                  <a:schemeClr val="tx2">
                    <a:lumMod val="50000"/>
                  </a:schemeClr>
                </a:solidFill>
              </a:rPr>
              <a:t>• Başvuranın </a:t>
            </a:r>
            <a:r>
              <a:rPr lang="tr-TR" dirty="0">
                <a:solidFill>
                  <a:schemeClr val="tx2">
                    <a:lumMod val="50000"/>
                  </a:schemeClr>
                </a:solidFill>
              </a:rPr>
              <a:t>ev sahibi ülkede ikamet süresi; </a:t>
            </a:r>
          </a:p>
          <a:p>
            <a:pPr algn="just"/>
            <a:r>
              <a:rPr lang="tr-TR" dirty="0" smtClean="0">
                <a:solidFill>
                  <a:schemeClr val="tx2">
                    <a:lumMod val="50000"/>
                  </a:schemeClr>
                </a:solidFill>
              </a:rPr>
              <a:t>• Başvuranın </a:t>
            </a:r>
            <a:r>
              <a:rPr lang="tr-TR" dirty="0">
                <a:solidFill>
                  <a:schemeClr val="tx2">
                    <a:lumMod val="50000"/>
                  </a:schemeClr>
                </a:solidFill>
              </a:rPr>
              <a:t>suçu işlemesi ile ihtilaflı sınır dışı tedbiri arasında geçen süre ve başvuranın bu süre içindeki tutumu; </a:t>
            </a:r>
          </a:p>
          <a:p>
            <a:pPr algn="just"/>
            <a:r>
              <a:rPr lang="tr-TR" dirty="0" smtClean="0">
                <a:solidFill>
                  <a:schemeClr val="tx2">
                    <a:lumMod val="50000"/>
                  </a:schemeClr>
                </a:solidFill>
              </a:rPr>
              <a:t>• İlgili </a:t>
            </a:r>
            <a:r>
              <a:rPr lang="tr-TR" dirty="0">
                <a:solidFill>
                  <a:schemeClr val="tx2">
                    <a:lumMod val="50000"/>
                  </a:schemeClr>
                </a:solidFill>
              </a:rPr>
              <a:t>çeşitli kişilerin uyruklukları; Başvuranın ailevi (medeni) durumu: Örneğin evlilik süresi gibi bir çiftin aile hayatının fiilî niteliğini ortaya koyan başkaca unsurlar; </a:t>
            </a:r>
          </a:p>
          <a:p>
            <a:pPr algn="just"/>
            <a:r>
              <a:rPr lang="tr-TR" dirty="0" smtClean="0">
                <a:solidFill>
                  <a:schemeClr val="tx2">
                    <a:lumMod val="50000"/>
                  </a:schemeClr>
                </a:solidFill>
              </a:rPr>
              <a:t>• Çiftin</a:t>
            </a:r>
            <a:r>
              <a:rPr lang="tr-TR" dirty="0">
                <a:solidFill>
                  <a:schemeClr val="tx2">
                    <a:lumMod val="50000"/>
                  </a:schemeClr>
                </a:solidFill>
              </a:rPr>
              <a:t>/(eşlerin) aile yaşamının etkililiğini ortaya koyan diğer faktörler: Aile ilişkisi kurulduğu tarihte söz konusu suçun işlendiğini diğer eşin bilip bilmediği; </a:t>
            </a:r>
          </a:p>
          <a:p>
            <a:pPr algn="just"/>
            <a:r>
              <a:rPr lang="tr-TR" dirty="0" smtClean="0">
                <a:solidFill>
                  <a:schemeClr val="tx2">
                    <a:lumMod val="50000"/>
                  </a:schemeClr>
                </a:solidFill>
              </a:rPr>
              <a:t>• Evlilikte </a:t>
            </a:r>
            <a:r>
              <a:rPr lang="tr-TR" dirty="0">
                <a:solidFill>
                  <a:schemeClr val="tx2">
                    <a:lumMod val="50000"/>
                  </a:schemeClr>
                </a:solidFill>
              </a:rPr>
              <a:t>çocukların olup olmadığı ve varsa yaşları gibi faktörler; </a:t>
            </a:r>
          </a:p>
          <a:p>
            <a:pPr algn="just"/>
            <a:r>
              <a:rPr lang="tr-TR" dirty="0" smtClean="0">
                <a:solidFill>
                  <a:schemeClr val="tx2">
                    <a:lumMod val="50000"/>
                  </a:schemeClr>
                </a:solidFill>
              </a:rPr>
              <a:t>• Sınır </a:t>
            </a:r>
            <a:r>
              <a:rPr lang="tr-TR" dirty="0">
                <a:solidFill>
                  <a:schemeClr val="tx2">
                    <a:lumMod val="50000"/>
                  </a:schemeClr>
                </a:solidFill>
              </a:rPr>
              <a:t>dışı edilecek kişinin eşinin, eşiyle birlikte gideceği ülkede karşılaşacağı muhtemel risk ve güçlüklerin </a:t>
            </a:r>
            <a:r>
              <a:rPr lang="tr-TR" dirty="0" smtClean="0">
                <a:solidFill>
                  <a:schemeClr val="tx2">
                    <a:lumMod val="50000"/>
                  </a:schemeClr>
                </a:solidFill>
              </a:rPr>
              <a:t>ağırlığı (</a:t>
            </a:r>
            <a:r>
              <a:rPr lang="tr-TR" dirty="0" err="1" smtClean="0">
                <a:solidFill>
                  <a:schemeClr val="tx2">
                    <a:lumMod val="50000"/>
                  </a:schemeClr>
                </a:solidFill>
              </a:rPr>
              <a:t>Boultif</a:t>
            </a:r>
            <a:r>
              <a:rPr lang="tr-TR" dirty="0" smtClean="0">
                <a:solidFill>
                  <a:schemeClr val="tx2">
                    <a:lumMod val="50000"/>
                  </a:schemeClr>
                </a:solidFill>
              </a:rPr>
              <a:t>/İsviçre, 2 .8.2001)</a:t>
            </a:r>
            <a:endParaRPr lang="tr-TR" dirty="0">
              <a:solidFill>
                <a:schemeClr val="tx2">
                  <a:lumMod val="50000"/>
                </a:schemeClr>
              </a:solidFill>
            </a:endParaRPr>
          </a:p>
        </p:txBody>
      </p:sp>
      <p:sp>
        <p:nvSpPr>
          <p:cNvPr id="2" name="Dikdörtgen 1"/>
          <p:cNvSpPr/>
          <p:nvPr/>
        </p:nvSpPr>
        <p:spPr>
          <a:xfrm>
            <a:off x="827584" y="332656"/>
            <a:ext cx="7408700" cy="338554"/>
          </a:xfrm>
          <a:prstGeom prst="rect">
            <a:avLst/>
          </a:prstGeom>
        </p:spPr>
        <p:txBody>
          <a:bodyPr wrap="square">
            <a:spAutoFit/>
          </a:bodyPr>
          <a:lstStyle/>
          <a:p>
            <a:pPr algn="ctr"/>
            <a:r>
              <a:rPr lang="tr-TR" sz="1600" b="1" dirty="0" err="1">
                <a:solidFill>
                  <a:schemeClr val="bg1"/>
                </a:solidFill>
              </a:rPr>
              <a:t>Boultif</a:t>
            </a:r>
            <a:r>
              <a:rPr lang="tr-TR" sz="1600" b="1" dirty="0">
                <a:solidFill>
                  <a:schemeClr val="bg1"/>
                </a:solidFill>
              </a:rPr>
              <a:t> </a:t>
            </a:r>
            <a:r>
              <a:rPr lang="tr-TR" sz="1600" b="1" dirty="0" smtClean="0">
                <a:solidFill>
                  <a:schemeClr val="bg1"/>
                </a:solidFill>
              </a:rPr>
              <a:t>kriterleri</a:t>
            </a:r>
            <a:endParaRPr lang="tr-TR" sz="1600" b="1" dirty="0">
              <a:solidFill>
                <a:schemeClr val="bg1"/>
              </a:solidFill>
            </a:endParaRPr>
          </a:p>
        </p:txBody>
      </p:sp>
    </p:spTree>
    <p:extLst>
      <p:ext uri="{BB962C8B-B14F-4D97-AF65-F5344CB8AC3E}">
        <p14:creationId xmlns:p14="http://schemas.microsoft.com/office/powerpoint/2010/main" val="3932539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a:bodyPr>
          <a:lstStyle/>
          <a:p>
            <a:pPr algn="just"/>
            <a:r>
              <a:rPr lang="tr-TR" dirty="0">
                <a:solidFill>
                  <a:schemeClr val="tx2">
                    <a:lumMod val="50000"/>
                  </a:schemeClr>
                </a:solidFill>
              </a:rPr>
              <a:t>•	Mahkeme uzaklaştırma önleminin demokratik bir toplumda gerekli olup olmadığını tartarken, </a:t>
            </a:r>
            <a:r>
              <a:rPr lang="tr-TR" dirty="0" err="1">
                <a:solidFill>
                  <a:schemeClr val="tx2">
                    <a:lumMod val="50000"/>
                  </a:schemeClr>
                </a:solidFill>
              </a:rPr>
              <a:t>Boultif</a:t>
            </a:r>
            <a:r>
              <a:rPr lang="tr-TR" dirty="0">
                <a:solidFill>
                  <a:schemeClr val="tx2">
                    <a:lumMod val="50000"/>
                  </a:schemeClr>
                </a:solidFill>
              </a:rPr>
              <a:t> kriterleri olarak bilinen ölçütleri dikkate almaktadır. Söz konusu kriterlerin, ulusal düzeyde gerek idari makamlar gerekse idari yargı tarafından titizlikle gözetilmesi gerekmektedir</a:t>
            </a:r>
            <a:r>
              <a:rPr lang="tr-TR" dirty="0" smtClean="0">
                <a:solidFill>
                  <a:schemeClr val="tx2">
                    <a:lumMod val="50000"/>
                  </a:schemeClr>
                </a:solidFill>
              </a:rPr>
              <a:t>.</a:t>
            </a:r>
          </a:p>
          <a:p>
            <a:pPr algn="just"/>
            <a:endParaRPr lang="tr-TR" dirty="0">
              <a:solidFill>
                <a:schemeClr val="tx2">
                  <a:lumMod val="50000"/>
                </a:schemeClr>
              </a:solidFill>
            </a:endParaRPr>
          </a:p>
          <a:p>
            <a:pPr algn="just"/>
            <a:r>
              <a:rPr lang="tr-TR" dirty="0">
                <a:solidFill>
                  <a:schemeClr val="tx2">
                    <a:lumMod val="50000"/>
                  </a:schemeClr>
                </a:solidFill>
              </a:rPr>
              <a:t>•	AİHS’nin 8’inci maddesine ilişkin başvurularda Mahkemenin, maddenin 2’nci fıkrasındaki sınırlama nedenlerine bağlı olarak, bireysel çıkar ile toplumsal yarar arasında yaptığı orantılık denetimi nedeniyle, özel ve aile hayatına müdahalenin varlığı kabul edilen birçok başvuru ihlal bulunmadığı kararı ile sonuçlanmaktadır</a:t>
            </a:r>
          </a:p>
        </p:txBody>
      </p:sp>
      <p:sp>
        <p:nvSpPr>
          <p:cNvPr id="2" name="Dikdörtgen 1"/>
          <p:cNvSpPr/>
          <p:nvPr/>
        </p:nvSpPr>
        <p:spPr>
          <a:xfrm>
            <a:off x="827584" y="332656"/>
            <a:ext cx="7408700" cy="338554"/>
          </a:xfrm>
          <a:prstGeom prst="rect">
            <a:avLst/>
          </a:prstGeom>
        </p:spPr>
        <p:txBody>
          <a:bodyPr wrap="square">
            <a:spAutoFit/>
          </a:bodyPr>
          <a:lstStyle/>
          <a:p>
            <a:pPr algn="ctr"/>
            <a:r>
              <a:rPr lang="tr-TR" sz="1600" b="1" dirty="0">
                <a:solidFill>
                  <a:schemeClr val="bg1"/>
                </a:solidFill>
              </a:rPr>
              <a:t>AİHM TARAFINDAN ÖZEL VE AİLE HAYATI HAKKI BAŞVURULARININ İNCELENMESİ</a:t>
            </a:r>
          </a:p>
        </p:txBody>
      </p:sp>
    </p:spTree>
    <p:extLst>
      <p:ext uri="{BB962C8B-B14F-4D97-AF65-F5344CB8AC3E}">
        <p14:creationId xmlns:p14="http://schemas.microsoft.com/office/powerpoint/2010/main" val="933232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a:bodyPr>
          <a:lstStyle/>
          <a:p>
            <a:pPr algn="just"/>
            <a:r>
              <a:rPr lang="tr-TR" dirty="0" smtClean="0">
                <a:solidFill>
                  <a:schemeClr val="tx2">
                    <a:lumMod val="50000"/>
                  </a:schemeClr>
                </a:solidFill>
              </a:rPr>
              <a:t>AİHS’de </a:t>
            </a:r>
            <a:r>
              <a:rPr lang="tr-TR" dirty="0" smtClean="0">
                <a:solidFill>
                  <a:schemeClr val="tx2">
                    <a:lumMod val="50000"/>
                  </a:schemeClr>
                </a:solidFill>
              </a:rPr>
              <a:t>bir </a:t>
            </a:r>
            <a:r>
              <a:rPr lang="tr-TR" dirty="0">
                <a:solidFill>
                  <a:schemeClr val="tx2">
                    <a:lumMod val="50000"/>
                  </a:schemeClr>
                </a:solidFill>
              </a:rPr>
              <a:t>kişinin aile hayatını belirli bir ülkede kurması ve yabancıların taraf  devletin ülkesinden sınır dışı </a:t>
            </a:r>
            <a:r>
              <a:rPr lang="tr-TR" dirty="0" smtClean="0">
                <a:solidFill>
                  <a:schemeClr val="tx2">
                    <a:lumMod val="50000"/>
                  </a:schemeClr>
                </a:solidFill>
              </a:rPr>
              <a:t>edilmemesi bir hak olarak yer almamaktadır</a:t>
            </a:r>
          </a:p>
          <a:p>
            <a:pPr algn="just"/>
            <a:r>
              <a:rPr lang="tr-TR" dirty="0" smtClean="0">
                <a:solidFill>
                  <a:schemeClr val="tx2">
                    <a:lumMod val="50000"/>
                  </a:schemeClr>
                </a:solidFill>
              </a:rPr>
              <a:t>Kişinin </a:t>
            </a:r>
            <a:r>
              <a:rPr lang="tr-TR" dirty="0">
                <a:solidFill>
                  <a:schemeClr val="tx2">
                    <a:lumMod val="50000"/>
                  </a:schemeClr>
                </a:solidFill>
              </a:rPr>
              <a:t>yakın akrabalarının yaşadığı bir ülkeden sınır dışı edilmesi AİHS’nin  8/1’inci maddesi tarafından korunan aile hayatı hakkına bir müdahale oluşturabilir</a:t>
            </a:r>
            <a:r>
              <a:rPr lang="tr-TR" dirty="0" smtClean="0">
                <a:solidFill>
                  <a:schemeClr val="tx2">
                    <a:lumMod val="50000"/>
                  </a:schemeClr>
                </a:solidFill>
              </a:rPr>
              <a:t>.</a:t>
            </a:r>
            <a:endParaRPr lang="tr-TR" dirty="0">
              <a:solidFill>
                <a:schemeClr val="tx2">
                  <a:lumMod val="50000"/>
                </a:schemeClr>
              </a:solidFill>
            </a:endParaRPr>
          </a:p>
          <a:p>
            <a:pPr algn="just"/>
            <a:r>
              <a:rPr lang="tr-TR" dirty="0">
                <a:solidFill>
                  <a:schemeClr val="tx2">
                    <a:lumMod val="50000"/>
                  </a:schemeClr>
                </a:solidFill>
              </a:rPr>
              <a:t>AİHS’nin 8’inci maddesinin uygulama alanı, aile hayatı ve özel hayat olmak üzere, yabancının hayatının iki ayrı boyutunu ilgilendirmektedir. Özellikle bekâr yerleşik yabancılar açısından veya anne baba ile yetişkin çocuklar bakımından aile hayatı ileri sürülemese de, özel hayatın ihlali söz konusu olabilir. </a:t>
            </a:r>
          </a:p>
          <a:p>
            <a:pPr algn="just"/>
            <a:endParaRPr lang="tr-TR" dirty="0">
              <a:solidFill>
                <a:schemeClr val="tx2">
                  <a:lumMod val="50000"/>
                </a:schemeClr>
              </a:solidFill>
            </a:endParaRPr>
          </a:p>
        </p:txBody>
      </p:sp>
      <p:sp>
        <p:nvSpPr>
          <p:cNvPr id="2" name="Dikdörtgen 1"/>
          <p:cNvSpPr/>
          <p:nvPr/>
        </p:nvSpPr>
        <p:spPr>
          <a:xfrm>
            <a:off x="827584" y="332656"/>
            <a:ext cx="7408700" cy="523220"/>
          </a:xfrm>
          <a:prstGeom prst="rect">
            <a:avLst/>
          </a:prstGeom>
        </p:spPr>
        <p:txBody>
          <a:bodyPr wrap="square">
            <a:spAutoFit/>
          </a:bodyPr>
          <a:lstStyle/>
          <a:p>
            <a:pPr algn="ctr"/>
            <a:r>
              <a:rPr lang="tr-TR" sz="2800" b="1" dirty="0" smtClean="0">
                <a:solidFill>
                  <a:schemeClr val="bg1"/>
                </a:solidFill>
              </a:rPr>
              <a:t>SONUÇ</a:t>
            </a:r>
            <a:endParaRPr lang="tr-TR" sz="2800" b="1" dirty="0">
              <a:solidFill>
                <a:schemeClr val="bg1"/>
              </a:solidFill>
            </a:endParaRPr>
          </a:p>
        </p:txBody>
      </p:sp>
    </p:spTree>
    <p:extLst>
      <p:ext uri="{BB962C8B-B14F-4D97-AF65-F5344CB8AC3E}">
        <p14:creationId xmlns:p14="http://schemas.microsoft.com/office/powerpoint/2010/main" val="2663166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a:bodyPr>
          <a:lstStyle/>
          <a:p>
            <a:pPr algn="just"/>
            <a:r>
              <a:rPr lang="tr-TR" dirty="0">
                <a:solidFill>
                  <a:schemeClr val="tx2">
                    <a:lumMod val="50000"/>
                  </a:schemeClr>
                </a:solidFill>
              </a:rPr>
              <a:t>Mahkeme </a:t>
            </a:r>
            <a:r>
              <a:rPr lang="tr-TR" dirty="0" smtClean="0">
                <a:solidFill>
                  <a:schemeClr val="tx2">
                    <a:lumMod val="50000"/>
                  </a:schemeClr>
                </a:solidFill>
              </a:rPr>
              <a:t>bazı </a:t>
            </a:r>
            <a:r>
              <a:rPr lang="tr-TR" dirty="0">
                <a:solidFill>
                  <a:schemeClr val="tx2">
                    <a:lumMod val="50000"/>
                  </a:schemeClr>
                </a:solidFill>
              </a:rPr>
              <a:t>istisnai kararlar dışında, kararlarında genelde “aile ve özel hayat” ifadesini kullanmaktadır. </a:t>
            </a:r>
            <a:endParaRPr lang="tr-TR" dirty="0" smtClean="0">
              <a:solidFill>
                <a:schemeClr val="tx2">
                  <a:lumMod val="50000"/>
                </a:schemeClr>
              </a:solidFill>
            </a:endParaRPr>
          </a:p>
          <a:p>
            <a:pPr algn="just"/>
            <a:r>
              <a:rPr lang="tr-TR" dirty="0">
                <a:solidFill>
                  <a:schemeClr val="tx2">
                    <a:lumMod val="50000"/>
                  </a:schemeClr>
                </a:solidFill>
              </a:rPr>
              <a:t>Y</a:t>
            </a:r>
            <a:r>
              <a:rPr lang="tr-TR" dirty="0" smtClean="0">
                <a:solidFill>
                  <a:schemeClr val="tx2">
                    <a:lumMod val="50000"/>
                  </a:schemeClr>
                </a:solidFill>
              </a:rPr>
              <a:t>abancıların </a:t>
            </a:r>
            <a:r>
              <a:rPr lang="tr-TR" dirty="0">
                <a:solidFill>
                  <a:schemeClr val="tx2">
                    <a:lumMod val="50000"/>
                  </a:schemeClr>
                </a:solidFill>
              </a:rPr>
              <a:t>sırf özel hayatlarına saygının korunma düzeyi henüz yetersiz görünmektedir</a:t>
            </a:r>
            <a:r>
              <a:rPr lang="tr-TR" dirty="0" smtClean="0">
                <a:solidFill>
                  <a:schemeClr val="tx2">
                    <a:lumMod val="50000"/>
                  </a:schemeClr>
                </a:solidFill>
              </a:rPr>
              <a:t>.</a:t>
            </a:r>
            <a:endParaRPr lang="tr-TR" dirty="0">
              <a:solidFill>
                <a:schemeClr val="tx2">
                  <a:lumMod val="50000"/>
                </a:schemeClr>
              </a:solidFill>
            </a:endParaRPr>
          </a:p>
          <a:p>
            <a:pPr algn="just"/>
            <a:r>
              <a:rPr lang="tr-TR" dirty="0">
                <a:solidFill>
                  <a:schemeClr val="tx2">
                    <a:lumMod val="50000"/>
                  </a:schemeClr>
                </a:solidFill>
              </a:rPr>
              <a:t>AİHM, bu tür vakalarda “aile hayatı” kavramını dar yorumlayarak “çekirdek </a:t>
            </a:r>
            <a:r>
              <a:rPr lang="tr-TR" dirty="0" err="1">
                <a:solidFill>
                  <a:schemeClr val="tx2">
                    <a:lumMod val="50000"/>
                  </a:schemeClr>
                </a:solidFill>
              </a:rPr>
              <a:t>aile”ye</a:t>
            </a:r>
            <a:r>
              <a:rPr lang="tr-TR" dirty="0">
                <a:solidFill>
                  <a:schemeClr val="tx2">
                    <a:lumMod val="50000"/>
                  </a:schemeClr>
                </a:solidFill>
              </a:rPr>
              <a:t> indirgemiştir. </a:t>
            </a:r>
            <a:endParaRPr lang="tr-TR" dirty="0" smtClean="0">
              <a:solidFill>
                <a:schemeClr val="tx2">
                  <a:lumMod val="50000"/>
                </a:schemeClr>
              </a:solidFill>
            </a:endParaRPr>
          </a:p>
          <a:p>
            <a:pPr algn="just"/>
            <a:r>
              <a:rPr lang="tr-TR" dirty="0" smtClean="0">
                <a:solidFill>
                  <a:schemeClr val="tx2">
                    <a:lumMod val="50000"/>
                  </a:schemeClr>
                </a:solidFill>
              </a:rPr>
              <a:t>Buna </a:t>
            </a:r>
            <a:r>
              <a:rPr lang="tr-TR" dirty="0">
                <a:solidFill>
                  <a:schemeClr val="tx2">
                    <a:lumMod val="50000"/>
                  </a:schemeClr>
                </a:solidFill>
              </a:rPr>
              <a:t>göre, yabancının aile hayatı, çiftler arasında ve anne-baba ile küçük çocuklar arasındaki ilişkilerden oluşmaktadır. Yetişkin çocuklar ise, aileye bağımlı/muhtaç olduklarını gösteremedikleri takdirde bu kavramın dışında kalacaktır. </a:t>
            </a:r>
            <a:endParaRPr lang="tr-TR" dirty="0" smtClean="0">
              <a:solidFill>
                <a:schemeClr val="tx2">
                  <a:lumMod val="50000"/>
                </a:schemeClr>
              </a:solidFill>
            </a:endParaRPr>
          </a:p>
          <a:p>
            <a:pPr algn="just"/>
            <a:r>
              <a:rPr lang="tr-TR" dirty="0" smtClean="0">
                <a:solidFill>
                  <a:schemeClr val="tx2">
                    <a:lumMod val="50000"/>
                  </a:schemeClr>
                </a:solidFill>
              </a:rPr>
              <a:t>Mahkemenin </a:t>
            </a:r>
            <a:r>
              <a:rPr lang="tr-TR" dirty="0">
                <a:solidFill>
                  <a:schemeClr val="tx2">
                    <a:lumMod val="50000"/>
                  </a:schemeClr>
                </a:solidFill>
              </a:rPr>
              <a:t>bu şekilde, vatandaşların aile hayatı kavramını geniş,  yabancıların aile hayatı kavramını dar yorumlamasını onaylamak mümkün değildir. Bu yaklaşım, vatandaş ve yabancı ayrımı yapmadan herkesin temel haklarını korumayı amaçlayan AİHS’nin ruhuna uygun düşmemektedir.</a:t>
            </a:r>
          </a:p>
        </p:txBody>
      </p:sp>
      <p:sp>
        <p:nvSpPr>
          <p:cNvPr id="2" name="Dikdörtgen 1"/>
          <p:cNvSpPr/>
          <p:nvPr/>
        </p:nvSpPr>
        <p:spPr>
          <a:xfrm>
            <a:off x="827584" y="332656"/>
            <a:ext cx="7408700" cy="523220"/>
          </a:xfrm>
          <a:prstGeom prst="rect">
            <a:avLst/>
          </a:prstGeom>
        </p:spPr>
        <p:txBody>
          <a:bodyPr wrap="square">
            <a:spAutoFit/>
          </a:bodyPr>
          <a:lstStyle/>
          <a:p>
            <a:pPr algn="ctr"/>
            <a:r>
              <a:rPr lang="tr-TR" sz="2800" b="1" dirty="0" smtClean="0">
                <a:solidFill>
                  <a:schemeClr val="bg1"/>
                </a:solidFill>
              </a:rPr>
              <a:t>SONUÇ</a:t>
            </a:r>
            <a:endParaRPr lang="tr-TR" sz="2800" b="1" dirty="0">
              <a:solidFill>
                <a:schemeClr val="bg1"/>
              </a:solidFill>
            </a:endParaRPr>
          </a:p>
        </p:txBody>
      </p:sp>
    </p:spTree>
    <p:extLst>
      <p:ext uri="{BB962C8B-B14F-4D97-AF65-F5344CB8AC3E}">
        <p14:creationId xmlns:p14="http://schemas.microsoft.com/office/powerpoint/2010/main" val="1776366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lnSpcReduction="10000"/>
          </a:bodyPr>
          <a:lstStyle/>
          <a:p>
            <a:pPr algn="just"/>
            <a:r>
              <a:rPr lang="tr-TR" dirty="0">
                <a:solidFill>
                  <a:schemeClr val="tx2">
                    <a:lumMod val="50000"/>
                  </a:schemeClr>
                </a:solidFill>
              </a:rPr>
              <a:t>Sınır dışı etme önündeki temel engelin, yabancının </a:t>
            </a:r>
            <a:r>
              <a:rPr lang="tr-TR" dirty="0" smtClean="0">
                <a:solidFill>
                  <a:schemeClr val="tx2">
                    <a:lumMod val="50000"/>
                  </a:schemeClr>
                </a:solidFill>
              </a:rPr>
              <a:t>gönderileceği </a:t>
            </a:r>
            <a:r>
              <a:rPr lang="tr-TR" dirty="0">
                <a:solidFill>
                  <a:schemeClr val="tx2">
                    <a:lumMod val="50000"/>
                  </a:schemeClr>
                </a:solidFill>
              </a:rPr>
              <a:t>ülkede başvuranla eşinin ve/veya çocuklarının o ülkede birlikte yaşamaları bakımından zorluklar bulunması söz konusu olan vakalarda, Mahkeme </a:t>
            </a:r>
            <a:r>
              <a:rPr lang="tr-TR" dirty="0" smtClean="0">
                <a:solidFill>
                  <a:schemeClr val="tx2">
                    <a:lumMod val="50000"/>
                  </a:schemeClr>
                </a:solidFill>
              </a:rPr>
              <a:t>sınır dışı </a:t>
            </a:r>
            <a:r>
              <a:rPr lang="tr-TR" dirty="0">
                <a:solidFill>
                  <a:schemeClr val="tx2">
                    <a:lumMod val="50000"/>
                  </a:schemeClr>
                </a:solidFill>
              </a:rPr>
              <a:t>önleminin demokratik bir toplumda gerekli olup olmadığını tartarken, </a:t>
            </a:r>
            <a:r>
              <a:rPr lang="tr-TR" dirty="0" err="1">
                <a:solidFill>
                  <a:schemeClr val="tx2">
                    <a:lumMod val="50000"/>
                  </a:schemeClr>
                </a:solidFill>
              </a:rPr>
              <a:t>Boultif</a:t>
            </a:r>
            <a:r>
              <a:rPr lang="tr-TR" dirty="0">
                <a:solidFill>
                  <a:schemeClr val="tx2">
                    <a:lumMod val="50000"/>
                  </a:schemeClr>
                </a:solidFill>
              </a:rPr>
              <a:t> kriterleri olarak bilinen ölçütleri dikkate almaktadır. </a:t>
            </a:r>
            <a:endParaRPr lang="tr-TR" dirty="0" smtClean="0">
              <a:solidFill>
                <a:schemeClr val="tx2">
                  <a:lumMod val="50000"/>
                </a:schemeClr>
              </a:solidFill>
            </a:endParaRPr>
          </a:p>
          <a:p>
            <a:pPr algn="just"/>
            <a:r>
              <a:rPr lang="tr-TR" dirty="0" smtClean="0">
                <a:solidFill>
                  <a:schemeClr val="tx2">
                    <a:lumMod val="50000"/>
                  </a:schemeClr>
                </a:solidFill>
              </a:rPr>
              <a:t>AİHS’nin </a:t>
            </a:r>
            <a:r>
              <a:rPr lang="tr-TR" dirty="0">
                <a:solidFill>
                  <a:schemeClr val="tx2">
                    <a:lumMod val="50000"/>
                  </a:schemeClr>
                </a:solidFill>
              </a:rPr>
              <a:t>8’inci maddesine ilişkin başvurularda Mahkemenin, maddenin 2’nci fıkrasındaki sınırlama nedenlerine bağlı olarak, bireysel çıkar ile toplumsal yarar arasında yaptığı orantılık denetimi nedeniyle, özel ve aile hayatına müdahalenin varlığı kabul edilen birçok başvuru ihlal bulunmadığı kararı ile sonuçlanmaktadır. </a:t>
            </a:r>
            <a:endParaRPr lang="tr-TR" dirty="0" smtClean="0">
              <a:solidFill>
                <a:schemeClr val="tx2">
                  <a:lumMod val="50000"/>
                </a:schemeClr>
              </a:solidFill>
            </a:endParaRPr>
          </a:p>
          <a:p>
            <a:pPr algn="just"/>
            <a:r>
              <a:rPr lang="tr-TR" dirty="0" smtClean="0">
                <a:solidFill>
                  <a:schemeClr val="tx2">
                    <a:lumMod val="50000"/>
                  </a:schemeClr>
                </a:solidFill>
              </a:rPr>
              <a:t>İnsan </a:t>
            </a:r>
            <a:r>
              <a:rPr lang="tr-TR" dirty="0">
                <a:solidFill>
                  <a:schemeClr val="tx2">
                    <a:lumMod val="50000"/>
                  </a:schemeClr>
                </a:solidFill>
              </a:rPr>
              <a:t>hakları perspektifinden bakıldığında, yabancıların özel ve aile yaşamına saygı hakkı esas ilke, bu hakkın sınırlandırılmasındaki sebepler ise, ancak çok istisnai hallerde başvurulabilecek araçlar olarak kabul edilmelidir. </a:t>
            </a:r>
          </a:p>
        </p:txBody>
      </p:sp>
      <p:sp>
        <p:nvSpPr>
          <p:cNvPr id="2" name="Dikdörtgen 1"/>
          <p:cNvSpPr/>
          <p:nvPr/>
        </p:nvSpPr>
        <p:spPr>
          <a:xfrm>
            <a:off x="827584" y="332656"/>
            <a:ext cx="7408700" cy="523220"/>
          </a:xfrm>
          <a:prstGeom prst="rect">
            <a:avLst/>
          </a:prstGeom>
        </p:spPr>
        <p:txBody>
          <a:bodyPr wrap="square">
            <a:spAutoFit/>
          </a:bodyPr>
          <a:lstStyle/>
          <a:p>
            <a:pPr algn="ctr"/>
            <a:r>
              <a:rPr lang="tr-TR" sz="2800" b="1" dirty="0" smtClean="0">
                <a:solidFill>
                  <a:schemeClr val="bg1"/>
                </a:solidFill>
              </a:rPr>
              <a:t>SONUÇ</a:t>
            </a:r>
            <a:endParaRPr lang="tr-TR" sz="2800" b="1" dirty="0">
              <a:solidFill>
                <a:schemeClr val="bg1"/>
              </a:solidFill>
            </a:endParaRPr>
          </a:p>
        </p:txBody>
      </p:sp>
    </p:spTree>
    <p:extLst>
      <p:ext uri="{BB962C8B-B14F-4D97-AF65-F5344CB8AC3E}">
        <p14:creationId xmlns:p14="http://schemas.microsoft.com/office/powerpoint/2010/main" val="2253402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1099420" y="5260196"/>
            <a:ext cx="6949440" cy="257175"/>
          </a:xfrm>
        </p:spPr>
        <p:txBody>
          <a:bodyPr>
            <a:noAutofit/>
          </a:bodyPr>
          <a:lstStyle/>
          <a:p>
            <a:r>
              <a:rPr lang="tr-TR" sz="1800" kern="1200" dirty="0" smtClean="0">
                <a:solidFill>
                  <a:schemeClr val="tx1"/>
                </a:solidFill>
                <a:effectLst/>
              </a:rPr>
              <a:t>MAYIS - 2015</a:t>
            </a:r>
            <a:endParaRPr lang="tr-TR" sz="1800" dirty="0"/>
          </a:p>
        </p:txBody>
      </p:sp>
      <p:sp>
        <p:nvSpPr>
          <p:cNvPr id="6" name="Text Placeholder 5"/>
          <p:cNvSpPr>
            <a:spLocks noGrp="1"/>
          </p:cNvSpPr>
          <p:nvPr>
            <p:ph type="body" sz="quarter" idx="12"/>
          </p:nvPr>
        </p:nvSpPr>
        <p:spPr>
          <a:xfrm flipV="1">
            <a:off x="2391728" y="3448461"/>
            <a:ext cx="4824536" cy="45719"/>
          </a:xfrm>
        </p:spPr>
        <p:txBody>
          <a:bodyPr>
            <a:normAutofit fontScale="25000" lnSpcReduction="20000"/>
          </a:bodyPr>
          <a:lstStyle/>
          <a:p>
            <a:r>
              <a:rPr lang="tr-TR" sz="1200" b="1" dirty="0" smtClean="0"/>
              <a:t>*</a:t>
            </a:r>
          </a:p>
        </p:txBody>
      </p:sp>
      <p:sp>
        <p:nvSpPr>
          <p:cNvPr id="8" name="Text Placeholder 7"/>
          <p:cNvSpPr>
            <a:spLocks noGrp="1"/>
          </p:cNvSpPr>
          <p:nvPr>
            <p:ph type="body" sz="quarter" idx="13"/>
          </p:nvPr>
        </p:nvSpPr>
        <p:spPr>
          <a:xfrm>
            <a:off x="1102744" y="2420888"/>
            <a:ext cx="6949440" cy="1066800"/>
          </a:xfrm>
        </p:spPr>
        <p:txBody>
          <a:bodyPr/>
          <a:lstStyle/>
          <a:p>
            <a:r>
              <a:rPr lang="tr-TR" sz="5400" kern="1200" dirty="0" smtClean="0">
                <a:solidFill>
                  <a:schemeClr val="tx1"/>
                </a:solidFill>
                <a:effectLst>
                  <a:outerShdw blurRad="76200" dist="50800" dir="2700000" algn="tl" rotWithShape="0">
                    <a:srgbClr val="000000">
                      <a:alpha val="13000"/>
                    </a:srgbClr>
                  </a:outerShdw>
                </a:effectLst>
                <a:latin typeface="Blue Highway Linocut" pitchFamily="2" charset="-94"/>
                <a:cs typeface="Arabic Typesetting" pitchFamily="66" charset="-78"/>
              </a:rPr>
              <a:t>Dr. </a:t>
            </a:r>
            <a:r>
              <a:rPr lang="tr-TR" sz="5400" kern="1200" dirty="0" err="1" smtClean="0">
                <a:solidFill>
                  <a:schemeClr val="tx1"/>
                </a:solidFill>
                <a:effectLst>
                  <a:outerShdw blurRad="76200" dist="50800" dir="2700000" algn="tl" rotWithShape="0">
                    <a:srgbClr val="000000">
                      <a:alpha val="13000"/>
                    </a:srgbClr>
                  </a:outerShdw>
                </a:effectLst>
                <a:latin typeface="Blue Highway Linocut" pitchFamily="2" charset="-94"/>
                <a:cs typeface="Arabic Typesetting" pitchFamily="66" charset="-78"/>
              </a:rPr>
              <a:t>Ergİn</a:t>
            </a:r>
            <a:r>
              <a:rPr lang="tr-TR" sz="5400" kern="1200" dirty="0" smtClean="0">
                <a:solidFill>
                  <a:schemeClr val="tx1"/>
                </a:solidFill>
                <a:effectLst>
                  <a:outerShdw blurRad="76200" dist="50800" dir="2700000" algn="tl" rotWithShape="0">
                    <a:srgbClr val="000000">
                      <a:alpha val="13000"/>
                    </a:srgbClr>
                  </a:outerShdw>
                </a:effectLst>
                <a:latin typeface="Blue Highway Linocut" pitchFamily="2" charset="-94"/>
                <a:cs typeface="Arabic Typesetting" pitchFamily="66" charset="-78"/>
              </a:rPr>
              <a:t> ERGÜL</a:t>
            </a:r>
            <a:endParaRPr lang="tr-TR" sz="5400" dirty="0">
              <a:latin typeface="Blue Highway Linocut" pitchFamily="2" charset="-94"/>
              <a:cs typeface="Arabic Typesetting" pitchFamily="66" charset="-78"/>
            </a:endParaRPr>
          </a:p>
        </p:txBody>
      </p:sp>
      <p:sp>
        <p:nvSpPr>
          <p:cNvPr id="11" name="Başlık 10"/>
          <p:cNvSpPr>
            <a:spLocks noGrp="1"/>
          </p:cNvSpPr>
          <p:nvPr>
            <p:ph type="title"/>
          </p:nvPr>
        </p:nvSpPr>
        <p:spPr>
          <a:xfrm>
            <a:off x="1331640" y="764704"/>
            <a:ext cx="6953250" cy="905272"/>
          </a:xfrm>
        </p:spPr>
        <p:txBody>
          <a:bodyPr>
            <a:noAutofit/>
          </a:bodyPr>
          <a:lstStyle/>
          <a:p>
            <a:r>
              <a:rPr lang="tr-TR" sz="4800" b="1" dirty="0" smtClean="0"/>
              <a:t>TEŞEKKÜR EDERİM</a:t>
            </a:r>
            <a:endParaRPr lang="tr-TR" sz="4800" b="1" dirty="0"/>
          </a:p>
        </p:txBody>
      </p:sp>
      <p:pic>
        <p:nvPicPr>
          <p:cNvPr id="14" name="Picture 13" descr="C:\Users\nurullah.gungor\AppData\Local\Microsoft\Windows\Temporary Internet Files\Content.IE5\0X4N3550\MC90044145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4418980"/>
            <a:ext cx="9715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2" descr="C:\Users\nurullah.gungor\Desktop\KİTAP KAPAKLARI\twitter.jpg"/>
          <p:cNvPicPr>
            <a:picLocks noChangeAspect="1" noChangeArrowheads="1"/>
          </p:cNvPicPr>
          <p:nvPr/>
        </p:nvPicPr>
        <p:blipFill>
          <a:blip r:embed="rId4" cstate="print">
            <a:extLst/>
          </a:blip>
          <a:srcRect/>
          <a:stretch>
            <a:fillRect/>
          </a:stretch>
        </p:blipFill>
        <p:spPr bwMode="auto">
          <a:xfrm>
            <a:off x="4344284" y="4566731"/>
            <a:ext cx="459712" cy="46589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p:spPr>
      </p:pic>
      <p:pic>
        <p:nvPicPr>
          <p:cNvPr id="16" name="Picture 15" descr="C:\Users\nurullah.gungor\AppData\Local\Microsoft\Windows\Temporary Internet Files\Content.IE5\FWZ0GLUD\MP900387698[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1381" y="4607328"/>
            <a:ext cx="5111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Dikdörtgen 16"/>
          <p:cNvSpPr/>
          <p:nvPr/>
        </p:nvSpPr>
        <p:spPr>
          <a:xfrm>
            <a:off x="1769096" y="4663296"/>
            <a:ext cx="2483372" cy="369332"/>
          </a:xfrm>
          <a:prstGeom prst="rect">
            <a:avLst/>
          </a:prstGeom>
        </p:spPr>
        <p:txBody>
          <a:bodyPr wrap="none">
            <a:spAutoFit/>
          </a:bodyPr>
          <a:lstStyle/>
          <a:p>
            <a:r>
              <a:rPr lang="tr-TR" b="1" dirty="0" smtClean="0"/>
              <a:t>erginergul@gmail.com</a:t>
            </a:r>
            <a:endParaRPr lang="tr-TR" b="1" dirty="0"/>
          </a:p>
        </p:txBody>
      </p:sp>
      <p:sp>
        <p:nvSpPr>
          <p:cNvPr id="18" name="Dikdörtgen 17"/>
          <p:cNvSpPr/>
          <p:nvPr/>
        </p:nvSpPr>
        <p:spPr>
          <a:xfrm>
            <a:off x="4803996" y="4663296"/>
            <a:ext cx="1268296" cy="369332"/>
          </a:xfrm>
          <a:prstGeom prst="rect">
            <a:avLst/>
          </a:prstGeom>
        </p:spPr>
        <p:txBody>
          <a:bodyPr wrap="none">
            <a:spAutoFit/>
          </a:bodyPr>
          <a:lstStyle/>
          <a:p>
            <a:r>
              <a:rPr lang="tr-TR" b="1" dirty="0"/>
              <a:t>@dreergul</a:t>
            </a:r>
          </a:p>
        </p:txBody>
      </p:sp>
      <p:sp>
        <p:nvSpPr>
          <p:cNvPr id="19" name="Dikdörtgen 18"/>
          <p:cNvSpPr/>
          <p:nvPr/>
        </p:nvSpPr>
        <p:spPr>
          <a:xfrm>
            <a:off x="7012556" y="4709269"/>
            <a:ext cx="2062488" cy="338554"/>
          </a:xfrm>
          <a:prstGeom prst="rect">
            <a:avLst/>
          </a:prstGeom>
        </p:spPr>
        <p:txBody>
          <a:bodyPr wrap="none">
            <a:spAutoFit/>
          </a:bodyPr>
          <a:lstStyle/>
          <a:p>
            <a:r>
              <a:rPr lang="tr-TR" sz="1600" b="1" dirty="0"/>
              <a:t>www.erginergul.com</a:t>
            </a:r>
          </a:p>
        </p:txBody>
      </p:sp>
    </p:spTree>
    <p:extLst>
      <p:ext uri="{BB962C8B-B14F-4D97-AF65-F5344CB8AC3E}">
        <p14:creationId xmlns:p14="http://schemas.microsoft.com/office/powerpoint/2010/main" val="504105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99592" y="908720"/>
            <a:ext cx="7344816" cy="648072"/>
          </a:xfrm>
        </p:spPr>
        <p:txBody>
          <a:bodyPr>
            <a:normAutofit fontScale="90000"/>
          </a:bodyPr>
          <a:lstStyle/>
          <a:p>
            <a:r>
              <a:rPr lang="tr-TR" dirty="0" smtClean="0">
                <a:solidFill>
                  <a:schemeClr val="accent1">
                    <a:lumMod val="50000"/>
                  </a:schemeClr>
                </a:solidFill>
                <a:effectLst>
                  <a:outerShdw blurRad="38100" dist="38100" dir="2700000" algn="tl">
                    <a:srgbClr val="000000">
                      <a:alpha val="43137"/>
                    </a:srgbClr>
                  </a:outerShdw>
                </a:effectLst>
              </a:rPr>
              <a:t>SUNUM PLANI</a:t>
            </a:r>
            <a:endParaRPr lang="tr-TR" dirty="0">
              <a:solidFill>
                <a:schemeClr val="accent1">
                  <a:lumMod val="50000"/>
                </a:schemeClr>
              </a:solidFill>
              <a:effectLst>
                <a:outerShdw blurRad="38100" dist="38100" dir="2700000" algn="tl">
                  <a:srgbClr val="000000">
                    <a:alpha val="43137"/>
                  </a:srgbClr>
                </a:outerShdw>
              </a:effectLst>
            </a:endParaRPr>
          </a:p>
        </p:txBody>
      </p:sp>
      <p:pic>
        <p:nvPicPr>
          <p:cNvPr id="1027" name="Picture 3" descr="C:\Users\nurullah.gungor\AppData\Local\Microsoft\Windows\Temporary Internet Files\Content.IE5\DC2788OT\multiple-options[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137" y="2060848"/>
            <a:ext cx="2448272" cy="2664296"/>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1043608" y="1844824"/>
            <a:ext cx="6912768" cy="3970318"/>
          </a:xfrm>
          <a:prstGeom prst="rect">
            <a:avLst/>
          </a:prstGeom>
        </p:spPr>
        <p:txBody>
          <a:bodyPr wrap="square">
            <a:spAutoFit/>
          </a:bodyPr>
          <a:lstStyle/>
          <a:p>
            <a:pPr>
              <a:lnSpc>
                <a:spcPct val="200000"/>
              </a:lnSpc>
            </a:pPr>
            <a:r>
              <a:rPr lang="tr-TR" b="1" dirty="0"/>
              <a:t>1. GENEL OLARAK           </a:t>
            </a:r>
            <a:endParaRPr lang="tr-TR" dirty="0"/>
          </a:p>
          <a:p>
            <a:pPr>
              <a:lnSpc>
                <a:spcPct val="200000"/>
              </a:lnSpc>
            </a:pPr>
            <a:r>
              <a:rPr lang="tr-TR" b="1" dirty="0"/>
              <a:t>2. GÖÇMEN VE SIĞINMACILARIN 8’İNCİ MADDE ÇERÇEVESİNDE SINIRDIŞI ETMEYE KARŞI KORUNMASI</a:t>
            </a:r>
            <a:endParaRPr lang="tr-TR" dirty="0"/>
          </a:p>
          <a:p>
            <a:pPr>
              <a:lnSpc>
                <a:spcPct val="200000"/>
              </a:lnSpc>
            </a:pPr>
            <a:r>
              <a:rPr lang="tr-TR" b="1" dirty="0"/>
              <a:t>           2.1. Özel Hayata Saygı Çerçevesinde Koruma</a:t>
            </a:r>
            <a:endParaRPr lang="tr-TR" dirty="0"/>
          </a:p>
          <a:p>
            <a:pPr>
              <a:lnSpc>
                <a:spcPct val="200000"/>
              </a:lnSpc>
            </a:pPr>
            <a:r>
              <a:rPr lang="tr-TR" b="1" dirty="0"/>
              <a:t>            2.2. Aile Hayatına Saygı Çerçevesinde </a:t>
            </a:r>
            <a:r>
              <a:rPr lang="tr-TR" b="1" dirty="0" smtClean="0"/>
              <a:t>Koruma</a:t>
            </a:r>
          </a:p>
          <a:p>
            <a:pPr>
              <a:lnSpc>
                <a:spcPct val="200000"/>
              </a:lnSpc>
            </a:pPr>
            <a:r>
              <a:rPr lang="tr-TR" b="1" dirty="0" smtClean="0"/>
              <a:t>3.AİHM TARAFINDAN BAŞVURULARIN İNCELENMESİ</a:t>
            </a:r>
            <a:endParaRPr lang="tr-TR" dirty="0" smtClean="0"/>
          </a:p>
          <a:p>
            <a:pPr>
              <a:lnSpc>
                <a:spcPct val="200000"/>
              </a:lnSpc>
            </a:pPr>
            <a:r>
              <a:rPr lang="tr-TR" b="1" dirty="0" smtClean="0"/>
              <a:t>SONUÇ</a:t>
            </a:r>
            <a:endParaRPr lang="tr-TR" dirty="0"/>
          </a:p>
        </p:txBody>
      </p:sp>
    </p:spTree>
    <p:extLst>
      <p:ext uri="{BB962C8B-B14F-4D97-AF65-F5344CB8AC3E}">
        <p14:creationId xmlns:p14="http://schemas.microsoft.com/office/powerpoint/2010/main" val="184654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lstStyle/>
          <a:p>
            <a:pPr algn="just"/>
            <a:r>
              <a:rPr lang="tr-TR" dirty="0">
                <a:solidFill>
                  <a:schemeClr val="tx2">
                    <a:lumMod val="50000"/>
                  </a:schemeClr>
                </a:solidFill>
              </a:rPr>
              <a:t>Göç insanlık tarihi kadar eski bir olgudur. </a:t>
            </a:r>
            <a:endParaRPr lang="tr-TR" dirty="0" smtClean="0">
              <a:solidFill>
                <a:schemeClr val="tx2">
                  <a:lumMod val="50000"/>
                </a:schemeClr>
              </a:solidFill>
            </a:endParaRPr>
          </a:p>
          <a:p>
            <a:pPr algn="just"/>
            <a:r>
              <a:rPr lang="tr-TR" dirty="0" smtClean="0">
                <a:solidFill>
                  <a:schemeClr val="tx2">
                    <a:lumMod val="50000"/>
                  </a:schemeClr>
                </a:solidFill>
              </a:rPr>
              <a:t>Bu </a:t>
            </a:r>
            <a:r>
              <a:rPr lang="tr-TR" dirty="0">
                <a:solidFill>
                  <a:schemeClr val="tx2">
                    <a:lumMod val="50000"/>
                  </a:schemeClr>
                </a:solidFill>
              </a:rPr>
              <a:t>tarihi olgu, küreselleşmenin de etkisiyle günümüzde daha görünür olmuştur. </a:t>
            </a:r>
            <a:endParaRPr lang="tr-TR" dirty="0" smtClean="0">
              <a:solidFill>
                <a:schemeClr val="tx2">
                  <a:lumMod val="50000"/>
                </a:schemeClr>
              </a:solidFill>
            </a:endParaRPr>
          </a:p>
          <a:p>
            <a:pPr algn="just"/>
            <a:r>
              <a:rPr lang="tr-TR" dirty="0" smtClean="0">
                <a:solidFill>
                  <a:schemeClr val="tx2">
                    <a:lumMod val="50000"/>
                  </a:schemeClr>
                </a:solidFill>
              </a:rPr>
              <a:t>İster </a:t>
            </a:r>
            <a:r>
              <a:rPr lang="tr-TR" dirty="0">
                <a:solidFill>
                  <a:schemeClr val="tx2">
                    <a:lumMod val="50000"/>
                  </a:schemeClr>
                </a:solidFill>
              </a:rPr>
              <a:t>göç alan veya göç veren, isterse transit ülkeler söz konusu olsun, bir şekilde her ülke kendini bu konu ile ilgili hissetmektedir. </a:t>
            </a:r>
          </a:p>
          <a:p>
            <a:pPr algn="just"/>
            <a:r>
              <a:rPr lang="tr-TR" dirty="0">
                <a:solidFill>
                  <a:schemeClr val="tx2">
                    <a:lumMod val="50000"/>
                  </a:schemeClr>
                </a:solidFill>
              </a:rPr>
              <a:t>Türkiye, coğrafi konumu ile geçmişte olduğu gibi, bugün birçok ülkeden, çeşitli nedenlerle gelen farklı din, dil ve ırktaki göçmenin ve sığınmacının yollarının kesiştiği bir ülkedir</a:t>
            </a:r>
            <a:r>
              <a:rPr lang="tr-TR" dirty="0" smtClean="0">
                <a:solidFill>
                  <a:schemeClr val="tx2">
                    <a:lumMod val="50000"/>
                  </a:schemeClr>
                </a:solidFill>
              </a:rPr>
              <a:t>.</a:t>
            </a:r>
          </a:p>
          <a:p>
            <a:pPr algn="just"/>
            <a:endParaRPr lang="tr-TR" dirty="0">
              <a:solidFill>
                <a:schemeClr val="tx2">
                  <a:lumMod val="50000"/>
                </a:schemeClr>
              </a:solidFill>
            </a:endParaRPr>
          </a:p>
          <a:p>
            <a:pPr algn="just"/>
            <a:endParaRPr lang="tr-TR" dirty="0">
              <a:solidFill>
                <a:schemeClr val="tx2">
                  <a:lumMod val="50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1820" y="3573016"/>
            <a:ext cx="3312368" cy="220824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604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lstStyle/>
          <a:p>
            <a:pPr algn="just"/>
            <a:r>
              <a:rPr lang="tr-TR" dirty="0">
                <a:solidFill>
                  <a:schemeClr val="tx2">
                    <a:lumMod val="50000"/>
                  </a:schemeClr>
                </a:solidFill>
              </a:rPr>
              <a:t>U</a:t>
            </a:r>
            <a:r>
              <a:rPr lang="tr-TR" dirty="0" smtClean="0">
                <a:solidFill>
                  <a:schemeClr val="tx2">
                    <a:lumMod val="50000"/>
                  </a:schemeClr>
                </a:solidFill>
              </a:rPr>
              <a:t>luslararası hukukta; </a:t>
            </a:r>
          </a:p>
          <a:p>
            <a:pPr marL="342900" indent="-342900" algn="just">
              <a:buFont typeface="Arial" panose="020B0604020202020204" pitchFamily="34" charset="0"/>
              <a:buChar char="•"/>
            </a:pPr>
            <a:r>
              <a:rPr lang="tr-TR" dirty="0">
                <a:solidFill>
                  <a:schemeClr val="tx2">
                    <a:lumMod val="50000"/>
                  </a:schemeClr>
                </a:solidFill>
              </a:rPr>
              <a:t>V</a:t>
            </a:r>
            <a:r>
              <a:rPr lang="tr-TR" dirty="0" smtClean="0">
                <a:solidFill>
                  <a:schemeClr val="tx2">
                    <a:lumMod val="50000"/>
                  </a:schemeClr>
                </a:solidFill>
              </a:rPr>
              <a:t>atandaşın </a:t>
            </a:r>
            <a:r>
              <a:rPr lang="tr-TR" dirty="0">
                <a:solidFill>
                  <a:schemeClr val="tx2">
                    <a:lumMod val="50000"/>
                  </a:schemeClr>
                </a:solidFill>
              </a:rPr>
              <a:t>sınır dışı edilmesi yasaklanmıştır. </a:t>
            </a:r>
            <a:endParaRPr lang="tr-TR" dirty="0" smtClean="0">
              <a:solidFill>
                <a:schemeClr val="tx2">
                  <a:lumMod val="50000"/>
                </a:schemeClr>
              </a:solidFill>
            </a:endParaRPr>
          </a:p>
          <a:p>
            <a:pPr marL="342900" indent="-342900" algn="just">
              <a:buFont typeface="Arial" panose="020B0604020202020204" pitchFamily="34" charset="0"/>
              <a:buChar char="•"/>
            </a:pPr>
            <a:r>
              <a:rPr lang="tr-TR" dirty="0" smtClean="0">
                <a:solidFill>
                  <a:schemeClr val="tx2">
                    <a:lumMod val="50000"/>
                  </a:schemeClr>
                </a:solidFill>
              </a:rPr>
              <a:t>Ülkeler Yabancıların </a:t>
            </a:r>
            <a:r>
              <a:rPr lang="tr-TR" dirty="0">
                <a:solidFill>
                  <a:schemeClr val="tx2">
                    <a:lumMod val="50000"/>
                  </a:schemeClr>
                </a:solidFill>
              </a:rPr>
              <a:t>ülkeye girişi, ikameti ve sınır dışı edilmeleri konusunda geniş bir takdir yetkisine </a:t>
            </a:r>
            <a:r>
              <a:rPr lang="tr-TR" dirty="0" smtClean="0">
                <a:solidFill>
                  <a:schemeClr val="tx2">
                    <a:lumMod val="50000"/>
                  </a:schemeClr>
                </a:solidFill>
              </a:rPr>
              <a:t>sahiptir.</a:t>
            </a:r>
          </a:p>
          <a:p>
            <a:pPr algn="just"/>
            <a:r>
              <a:rPr lang="tr-TR" dirty="0">
                <a:solidFill>
                  <a:schemeClr val="tx2">
                    <a:lumMod val="50000"/>
                  </a:schemeClr>
                </a:solidFill>
              </a:rPr>
              <a:t>T</a:t>
            </a:r>
            <a:r>
              <a:rPr lang="tr-TR" dirty="0" smtClean="0">
                <a:solidFill>
                  <a:schemeClr val="tx2">
                    <a:lumMod val="50000"/>
                  </a:schemeClr>
                </a:solidFill>
              </a:rPr>
              <a:t>akdir </a:t>
            </a:r>
            <a:r>
              <a:rPr lang="tr-TR" dirty="0">
                <a:solidFill>
                  <a:schemeClr val="tx2">
                    <a:lumMod val="50000"/>
                  </a:schemeClr>
                </a:solidFill>
              </a:rPr>
              <a:t>yetkisinin sınırlarını ise yine uluslararası hukukta yer alan bağlayıcı düzenlemeler çizmektedir. </a:t>
            </a:r>
            <a:endParaRPr lang="tr-TR" dirty="0" smtClean="0">
              <a:solidFill>
                <a:schemeClr val="tx2">
                  <a:lumMod val="50000"/>
                </a:schemeClr>
              </a:solidFill>
            </a:endParaRPr>
          </a:p>
          <a:p>
            <a:pPr algn="just"/>
            <a:r>
              <a:rPr lang="tr-TR" dirty="0" smtClean="0">
                <a:solidFill>
                  <a:schemeClr val="tx2">
                    <a:lumMod val="50000"/>
                  </a:schemeClr>
                </a:solidFill>
              </a:rPr>
              <a:t>Evrensel </a:t>
            </a:r>
            <a:r>
              <a:rPr lang="tr-TR" dirty="0">
                <a:solidFill>
                  <a:schemeClr val="tx2">
                    <a:lumMod val="50000"/>
                  </a:schemeClr>
                </a:solidFill>
              </a:rPr>
              <a:t>ve bölgesel insan hakları sözleşmeleri, içerdikleri temel hakların ihlali durumunda tüm yabancılara koruma </a:t>
            </a:r>
            <a:r>
              <a:rPr lang="tr-TR" dirty="0" smtClean="0">
                <a:solidFill>
                  <a:schemeClr val="tx2">
                    <a:lumMod val="50000"/>
                  </a:schemeClr>
                </a:solidFill>
              </a:rPr>
              <a:t>sağlamaktadır. Vatansızlar</a:t>
            </a:r>
            <a:r>
              <a:rPr lang="tr-TR" dirty="0">
                <a:solidFill>
                  <a:schemeClr val="tx2">
                    <a:lumMod val="50000"/>
                  </a:schemeClr>
                </a:solidFill>
              </a:rPr>
              <a:t>, mülteciler ve göçmen işçiler gibi yabancı kategorileri </a:t>
            </a:r>
            <a:r>
              <a:rPr lang="tr-TR" dirty="0" smtClean="0">
                <a:solidFill>
                  <a:schemeClr val="tx2">
                    <a:lumMod val="50000"/>
                  </a:schemeClr>
                </a:solidFill>
              </a:rPr>
              <a:t>ise kendilerine </a:t>
            </a:r>
            <a:r>
              <a:rPr lang="tr-TR" dirty="0">
                <a:solidFill>
                  <a:schemeClr val="tx2">
                    <a:lumMod val="50000"/>
                  </a:schemeClr>
                </a:solidFill>
              </a:rPr>
              <a:t>özgü uluslararası anlaşmalardan da yararlanmaktadırlar.</a:t>
            </a:r>
          </a:p>
          <a:p>
            <a:pPr algn="just"/>
            <a:endParaRPr lang="tr-TR" dirty="0">
              <a:solidFill>
                <a:schemeClr val="tx2">
                  <a:lumMod val="50000"/>
                </a:schemeClr>
              </a:solidFill>
            </a:endParaRPr>
          </a:p>
        </p:txBody>
      </p:sp>
      <p:pic>
        <p:nvPicPr>
          <p:cNvPr id="3074" name="Picture 2" descr="C:\Users\nurullah.gungor\AppData\Local\Microsoft\Windows\Temporary Internet Files\Content.IE5\YUWZZS0Z\world-globe03-512x512[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2744" y="4338761"/>
            <a:ext cx="1610519" cy="1610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2645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lstStyle/>
          <a:p>
            <a:pPr algn="just"/>
            <a:r>
              <a:rPr lang="tr-TR" dirty="0" smtClean="0">
                <a:solidFill>
                  <a:schemeClr val="tx2">
                    <a:lumMod val="50000"/>
                  </a:schemeClr>
                </a:solidFill>
              </a:rPr>
              <a:t>AİHM </a:t>
            </a:r>
            <a:r>
              <a:rPr lang="tr-TR" dirty="0">
                <a:solidFill>
                  <a:schemeClr val="tx2">
                    <a:lumMod val="50000"/>
                  </a:schemeClr>
                </a:solidFill>
              </a:rPr>
              <a:t>gibi etkili bir yargısal mekanizmaya sahip </a:t>
            </a:r>
            <a:r>
              <a:rPr lang="tr-TR" dirty="0" smtClean="0">
                <a:solidFill>
                  <a:schemeClr val="tx2">
                    <a:lumMod val="50000"/>
                  </a:schemeClr>
                </a:solidFill>
              </a:rPr>
              <a:t>AİHS, </a:t>
            </a:r>
            <a:r>
              <a:rPr lang="tr-TR" dirty="0">
                <a:solidFill>
                  <a:schemeClr val="tx2">
                    <a:lumMod val="50000"/>
                  </a:schemeClr>
                </a:solidFill>
              </a:rPr>
              <a:t>Türkiye’nin de aralarında yer aldığı </a:t>
            </a:r>
            <a:r>
              <a:rPr lang="tr-TR" dirty="0" smtClean="0">
                <a:solidFill>
                  <a:schemeClr val="tx2">
                    <a:lumMod val="50000"/>
                  </a:schemeClr>
                </a:solidFill>
              </a:rPr>
              <a:t>AK’ye  </a:t>
            </a:r>
            <a:r>
              <a:rPr lang="tr-TR" dirty="0">
                <a:solidFill>
                  <a:schemeClr val="tx2">
                    <a:lumMod val="50000"/>
                  </a:schemeClr>
                </a:solidFill>
              </a:rPr>
              <a:t>üye ülkelerde yaşayan/bulunan göçmen ve sığınmacılar açısından önemli bir koruma mekanizması teşkil etmektedir. </a:t>
            </a:r>
          </a:p>
          <a:p>
            <a:pPr algn="just"/>
            <a:r>
              <a:rPr lang="tr-TR" dirty="0" smtClean="0">
                <a:solidFill>
                  <a:schemeClr val="tx2">
                    <a:lumMod val="50000"/>
                  </a:schemeClr>
                </a:solidFill>
              </a:rPr>
              <a:t>Özel </a:t>
            </a:r>
            <a:r>
              <a:rPr lang="tr-TR" dirty="0">
                <a:solidFill>
                  <a:schemeClr val="tx2">
                    <a:lumMod val="50000"/>
                  </a:schemeClr>
                </a:solidFill>
              </a:rPr>
              <a:t>ve aile hayatına saygı hakkı AİHS’nin 8’inci maddesinde düzenlenmiştir. Maddenin  2’nci fıkrasındaki istisnalar, “göçmenlerin ve sığınmacıların aile ve özel hayatına saygı” hakkına mutlak bir nitelik tanımamaktadır. </a:t>
            </a:r>
            <a:endParaRPr lang="tr-TR" dirty="0" smtClean="0">
              <a:solidFill>
                <a:schemeClr val="tx2">
                  <a:lumMod val="50000"/>
                </a:schemeClr>
              </a:solidFill>
            </a:endParaRPr>
          </a:p>
          <a:p>
            <a:pPr algn="just"/>
            <a:r>
              <a:rPr lang="tr-TR" dirty="0" smtClean="0">
                <a:solidFill>
                  <a:schemeClr val="tx2">
                    <a:lumMod val="50000"/>
                  </a:schemeClr>
                </a:solidFill>
              </a:rPr>
              <a:t>Ancak</a:t>
            </a:r>
            <a:r>
              <a:rPr lang="tr-TR" dirty="0">
                <a:solidFill>
                  <a:schemeClr val="tx2">
                    <a:lumMod val="50000"/>
                  </a:schemeClr>
                </a:solidFill>
              </a:rPr>
              <a:t>, </a:t>
            </a:r>
            <a:r>
              <a:rPr lang="tr-TR" dirty="0" smtClean="0">
                <a:solidFill>
                  <a:schemeClr val="tx2">
                    <a:lumMod val="50000"/>
                  </a:schemeClr>
                </a:solidFill>
              </a:rPr>
              <a:t>bu durum devletin </a:t>
            </a:r>
            <a:r>
              <a:rPr lang="tr-TR" dirty="0">
                <a:solidFill>
                  <a:schemeClr val="tx2">
                    <a:lumMod val="50000"/>
                  </a:schemeClr>
                </a:solidFill>
              </a:rPr>
              <a:t>bir yabancıyı sınır dışı </a:t>
            </a:r>
            <a:r>
              <a:rPr lang="tr-TR" dirty="0" smtClean="0">
                <a:solidFill>
                  <a:schemeClr val="tx2">
                    <a:lumMod val="50000"/>
                  </a:schemeClr>
                </a:solidFill>
              </a:rPr>
              <a:t>ederken onun  </a:t>
            </a:r>
            <a:r>
              <a:rPr lang="tr-TR" dirty="0">
                <a:solidFill>
                  <a:schemeClr val="tx2">
                    <a:lumMod val="50000"/>
                  </a:schemeClr>
                </a:solidFill>
              </a:rPr>
              <a:t>aile ve özel </a:t>
            </a:r>
            <a:r>
              <a:rPr lang="tr-TR" dirty="0" smtClean="0">
                <a:solidFill>
                  <a:schemeClr val="tx2">
                    <a:lumMod val="50000"/>
                  </a:schemeClr>
                </a:solidFill>
              </a:rPr>
              <a:t>yaşamını ihlal edebileceği anlamına gelmez.  </a:t>
            </a:r>
            <a:endParaRPr lang="tr-TR" dirty="0">
              <a:solidFill>
                <a:schemeClr val="tx2">
                  <a:lumMod val="50000"/>
                </a:schemeClr>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4437112"/>
            <a:ext cx="2664296" cy="149200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433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lstStyle/>
          <a:p>
            <a:pPr algn="just"/>
            <a:r>
              <a:rPr lang="tr-TR" dirty="0">
                <a:solidFill>
                  <a:schemeClr val="tx2">
                    <a:lumMod val="50000"/>
                  </a:schemeClr>
                </a:solidFill>
              </a:rPr>
              <a:t>AİHM’nin, AİHS’nin 8’nci maddesi kapsamındaki başvurularında verdiği kararlar, hem bireyi hem aile fertlerini ilgilendirmesi nedeniyle üye ülkelerin göç ve sığınma politikalarının şekillenmesini önemli ölçüde etkilemektedir. Bu nedenle konunun AİHM içtihatları bağlamında irdelenmesi son yıllarda artan bir göçmen ve sığınmacı akımı ile karşı karşıya olan Ülkemiz açısından da önem taşımaktadır.</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3501008"/>
            <a:ext cx="3122340" cy="162037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7144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fontScale="85000" lnSpcReduction="10000"/>
          </a:bodyPr>
          <a:lstStyle/>
          <a:p>
            <a:pPr algn="just"/>
            <a:r>
              <a:rPr lang="tr-TR" dirty="0">
                <a:solidFill>
                  <a:schemeClr val="tx2">
                    <a:lumMod val="50000"/>
                  </a:schemeClr>
                </a:solidFill>
              </a:rPr>
              <a:t>Sığınma ve göç konularında AİHM’nin rolü</a:t>
            </a:r>
            <a:r>
              <a:rPr lang="tr-TR" dirty="0" smtClean="0">
                <a:solidFill>
                  <a:schemeClr val="tx2">
                    <a:lumMod val="50000"/>
                  </a:schemeClr>
                </a:solidFill>
              </a:rPr>
              <a:t>:</a:t>
            </a:r>
          </a:p>
          <a:p>
            <a:pPr algn="just"/>
            <a:endParaRPr lang="tr-TR" dirty="0">
              <a:solidFill>
                <a:schemeClr val="tx2">
                  <a:lumMod val="50000"/>
                </a:schemeClr>
              </a:solidFill>
            </a:endParaRPr>
          </a:p>
          <a:p>
            <a:pPr algn="just"/>
            <a:r>
              <a:rPr lang="tr-TR" dirty="0">
                <a:solidFill>
                  <a:schemeClr val="tx2">
                    <a:lumMod val="50000"/>
                  </a:schemeClr>
                </a:solidFill>
              </a:rPr>
              <a:t>•	</a:t>
            </a:r>
            <a:r>
              <a:rPr lang="tr-TR" dirty="0" smtClean="0">
                <a:solidFill>
                  <a:schemeClr val="tx2">
                    <a:lumMod val="50000"/>
                  </a:schemeClr>
                </a:solidFill>
              </a:rPr>
              <a:t>Davalı devletin </a:t>
            </a:r>
            <a:r>
              <a:rPr lang="tr-TR" dirty="0">
                <a:solidFill>
                  <a:schemeClr val="tx2">
                    <a:lumMod val="50000"/>
                  </a:schemeClr>
                </a:solidFill>
              </a:rPr>
              <a:t>sığınma ile ilgili iç hukuk düzenlemelerini soyut olarak incelemek veya Sözleşmeci </a:t>
            </a:r>
            <a:r>
              <a:rPr lang="tr-TR" dirty="0" smtClean="0">
                <a:solidFill>
                  <a:schemeClr val="tx2">
                    <a:lumMod val="50000"/>
                  </a:schemeClr>
                </a:solidFill>
              </a:rPr>
              <a:t>devletlerin Mültecilerin Hukuki Statüsüne </a:t>
            </a:r>
            <a:r>
              <a:rPr lang="tr-TR" dirty="0" smtClean="0">
                <a:solidFill>
                  <a:schemeClr val="tx2">
                    <a:lumMod val="50000"/>
                  </a:schemeClr>
                </a:solidFill>
              </a:rPr>
              <a:t>İlişkin  </a:t>
            </a:r>
            <a:r>
              <a:rPr lang="tr-TR" dirty="0">
                <a:solidFill>
                  <a:schemeClr val="tx2">
                    <a:lumMod val="50000"/>
                  </a:schemeClr>
                </a:solidFill>
              </a:rPr>
              <a:t>1951 Sözleşmesinden kaynaklanan yükümlülüklerini yerine getirme şekillerinin denetimi Mahkemenin görevi değildir.</a:t>
            </a:r>
          </a:p>
          <a:p>
            <a:pPr algn="just"/>
            <a:r>
              <a:rPr lang="tr-TR" dirty="0">
                <a:solidFill>
                  <a:schemeClr val="tx2">
                    <a:lumMod val="50000"/>
                  </a:schemeClr>
                </a:solidFill>
              </a:rPr>
              <a:t>•	Mahkemenin temel kaygısı, ne tür olursa olsun, başvuranı kaçtığı ülkeye doğrudan veya dolaylı keyfi bir geri göndermeye karşı koruyan etkili </a:t>
            </a:r>
            <a:r>
              <a:rPr lang="tr-TR" dirty="0" err="1">
                <a:solidFill>
                  <a:schemeClr val="tx2">
                    <a:lumMod val="50000"/>
                  </a:schemeClr>
                </a:solidFill>
              </a:rPr>
              <a:t>usuli</a:t>
            </a:r>
            <a:r>
              <a:rPr lang="tr-TR" dirty="0">
                <a:solidFill>
                  <a:schemeClr val="tx2">
                    <a:lumMod val="50000"/>
                  </a:schemeClr>
                </a:solidFill>
              </a:rPr>
              <a:t> garantiler mevcut olup olmadığını bilmektir. </a:t>
            </a:r>
          </a:p>
          <a:p>
            <a:pPr algn="just"/>
            <a:r>
              <a:rPr lang="tr-TR" dirty="0">
                <a:solidFill>
                  <a:schemeClr val="tx2">
                    <a:lumMod val="50000"/>
                  </a:schemeClr>
                </a:solidFill>
              </a:rPr>
              <a:t>•	Sözleşmeci devletler, uluslararası hukuka ve Sözleşmeye göre, vatandaş olmayanların ülkeye girişlerini, ikametlerini ve uzaklaştırılmalarını düzenleme yetkisine </a:t>
            </a:r>
            <a:r>
              <a:rPr lang="tr-TR" dirty="0" smtClean="0">
                <a:solidFill>
                  <a:schemeClr val="tx2">
                    <a:lumMod val="50000"/>
                  </a:schemeClr>
                </a:solidFill>
              </a:rPr>
              <a:t>sahiptirler. Siyasi </a:t>
            </a:r>
            <a:r>
              <a:rPr lang="tr-TR" dirty="0">
                <a:solidFill>
                  <a:schemeClr val="tx2">
                    <a:lumMod val="50000"/>
                  </a:schemeClr>
                </a:solidFill>
              </a:rPr>
              <a:t>sığınma hakkı ne Sözleşmede ne de Protokollerinde yer almamaktadır. </a:t>
            </a:r>
          </a:p>
          <a:p>
            <a:pPr algn="just"/>
            <a:r>
              <a:rPr lang="tr-TR" dirty="0">
                <a:solidFill>
                  <a:schemeClr val="tx2">
                    <a:lumMod val="50000"/>
                  </a:schemeClr>
                </a:solidFill>
              </a:rPr>
              <a:t>•	Ne var ki </a:t>
            </a:r>
            <a:r>
              <a:rPr lang="tr-TR" dirty="0" smtClean="0">
                <a:solidFill>
                  <a:schemeClr val="tx2">
                    <a:lumMod val="50000"/>
                  </a:schemeClr>
                </a:solidFill>
              </a:rPr>
              <a:t>sınır </a:t>
            </a:r>
            <a:r>
              <a:rPr lang="tr-TR" dirty="0">
                <a:solidFill>
                  <a:schemeClr val="tx2">
                    <a:lumMod val="50000"/>
                  </a:schemeClr>
                </a:solidFill>
              </a:rPr>
              <a:t>dışı </a:t>
            </a:r>
            <a:r>
              <a:rPr lang="tr-TR" dirty="0" smtClean="0">
                <a:solidFill>
                  <a:schemeClr val="tx2">
                    <a:lumMod val="50000"/>
                  </a:schemeClr>
                </a:solidFill>
              </a:rPr>
              <a:t>etme, ilgilinin </a:t>
            </a:r>
            <a:r>
              <a:rPr lang="tr-TR" dirty="0">
                <a:solidFill>
                  <a:schemeClr val="tx2">
                    <a:lumMod val="50000"/>
                  </a:schemeClr>
                </a:solidFill>
              </a:rPr>
              <a:t>Sözleşmedeki haklarının ihlaline yol açacaksa, Sözleşme bakımından taraf devletin sorumluluğuna yol açabilir</a:t>
            </a:r>
          </a:p>
          <a:p>
            <a:pPr algn="just"/>
            <a:r>
              <a:rPr lang="tr-TR" dirty="0">
                <a:solidFill>
                  <a:schemeClr val="tx2">
                    <a:lumMod val="50000"/>
                  </a:schemeClr>
                </a:solidFill>
              </a:rPr>
              <a:t>•	</a:t>
            </a:r>
            <a:r>
              <a:rPr lang="tr-TR" dirty="0" smtClean="0">
                <a:solidFill>
                  <a:schemeClr val="tx2">
                    <a:lumMod val="50000"/>
                  </a:schemeClr>
                </a:solidFill>
              </a:rPr>
              <a:t>8’inci madde, </a:t>
            </a:r>
            <a:r>
              <a:rPr lang="tr-TR" dirty="0">
                <a:solidFill>
                  <a:schemeClr val="tx2">
                    <a:lumMod val="50000"/>
                  </a:schemeClr>
                </a:solidFill>
              </a:rPr>
              <a:t>sadece mevcut aile yaşamına saygı hakkını güvence altına almaktadır. Yabancılara aile hayatını seçtikleri ülkede kurma, yani coğrafi yerleşmeyi seçme hakkını garanti etmemektedir.</a:t>
            </a:r>
          </a:p>
        </p:txBody>
      </p:sp>
    </p:spTree>
    <p:extLst>
      <p:ext uri="{BB962C8B-B14F-4D97-AF65-F5344CB8AC3E}">
        <p14:creationId xmlns:p14="http://schemas.microsoft.com/office/powerpoint/2010/main" val="3626322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5177" y="5515719"/>
            <a:ext cx="1784484" cy="1368152"/>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lt Başlık 2"/>
          <p:cNvSpPr>
            <a:spLocks noGrp="1"/>
          </p:cNvSpPr>
          <p:nvPr>
            <p:ph type="subTitle" idx="1"/>
          </p:nvPr>
        </p:nvSpPr>
        <p:spPr>
          <a:xfrm>
            <a:off x="948668" y="908720"/>
            <a:ext cx="7272808" cy="5040560"/>
          </a:xfrm>
        </p:spPr>
        <p:txBody>
          <a:bodyPr>
            <a:normAutofit lnSpcReduction="10000"/>
          </a:bodyPr>
          <a:lstStyle/>
          <a:p>
            <a:pPr algn="just"/>
            <a:r>
              <a:rPr lang="tr-TR" dirty="0" smtClean="0">
                <a:solidFill>
                  <a:schemeClr val="tx2">
                    <a:lumMod val="50000"/>
                  </a:schemeClr>
                </a:solidFill>
              </a:rPr>
              <a:t>AİHM </a:t>
            </a:r>
            <a:r>
              <a:rPr lang="tr-TR" dirty="0">
                <a:solidFill>
                  <a:schemeClr val="tx2">
                    <a:lumMod val="50000"/>
                  </a:schemeClr>
                </a:solidFill>
              </a:rPr>
              <a:t>tarafından göç alanında “özel hayata saygı” çerçevesinde korumaya başvurulması zaman almıştır. Bu imkân ilk önce sınır dışı etme işlemlerinden kaynaklanan başvurularda, çoğunluk görüşüne katılmayan hâkimlerin karşı oylarında ileri sürülmüş, ardından ilk defa 1996 yılında C./Belçika davasında uygulanmıştır.</a:t>
            </a:r>
          </a:p>
          <a:p>
            <a:pPr algn="just"/>
            <a:r>
              <a:rPr lang="tr-TR" dirty="0">
                <a:solidFill>
                  <a:schemeClr val="tx2">
                    <a:lumMod val="50000"/>
                  </a:schemeClr>
                </a:solidFill>
              </a:rPr>
              <a:t>   </a:t>
            </a:r>
            <a:r>
              <a:rPr lang="tr-TR" dirty="0" smtClean="0">
                <a:solidFill>
                  <a:schemeClr val="tx2">
                    <a:lumMod val="50000"/>
                  </a:schemeClr>
                </a:solidFill>
              </a:rPr>
              <a:t> </a:t>
            </a:r>
            <a:r>
              <a:rPr lang="tr-TR" dirty="0">
                <a:solidFill>
                  <a:schemeClr val="tx2">
                    <a:lumMod val="50000"/>
                  </a:schemeClr>
                </a:solidFill>
              </a:rPr>
              <a:t>Özel yaşam kavramına başvurulması, hem 8/1’inci madde anlamında aileye sahip olmayan yabancılara bir koruma sunmakta, hem bu kişilerin içinde yaşadıkları ev sahibi toplumla bütünleşmelerine imkân </a:t>
            </a:r>
            <a:r>
              <a:rPr lang="tr-TR" dirty="0" smtClean="0">
                <a:solidFill>
                  <a:schemeClr val="tx2">
                    <a:lumMod val="50000"/>
                  </a:schemeClr>
                </a:solidFill>
              </a:rPr>
              <a:t>tanımaktadır.</a:t>
            </a:r>
          </a:p>
          <a:p>
            <a:pPr algn="just"/>
            <a:r>
              <a:rPr lang="tr-TR" dirty="0" smtClean="0">
                <a:solidFill>
                  <a:schemeClr val="tx2">
                    <a:lumMod val="50000"/>
                  </a:schemeClr>
                </a:solidFill>
              </a:rPr>
              <a:t>     AİHM</a:t>
            </a:r>
            <a:r>
              <a:rPr lang="tr-TR" dirty="0">
                <a:solidFill>
                  <a:schemeClr val="tx2">
                    <a:lumMod val="50000"/>
                  </a:schemeClr>
                </a:solidFill>
              </a:rPr>
              <a:t>, </a:t>
            </a:r>
            <a:r>
              <a:rPr lang="tr-TR" dirty="0" err="1">
                <a:solidFill>
                  <a:schemeClr val="tx2">
                    <a:lumMod val="50000"/>
                  </a:schemeClr>
                </a:solidFill>
              </a:rPr>
              <a:t>Slivenko</a:t>
            </a:r>
            <a:r>
              <a:rPr lang="tr-TR" dirty="0">
                <a:solidFill>
                  <a:schemeClr val="tx2">
                    <a:lumMod val="50000"/>
                  </a:schemeClr>
                </a:solidFill>
              </a:rPr>
              <a:t>/Letonya kararıyla özel hayata bağlı korumayı normal bir aile hayatı sürme hakkından bağımsız olarak ele almıştır. Buna göre; “Mahkeme, aile hayatlarının bir bozulma olasılığı nedeniyle değil de, sadece özel hayat ve ikamet hakları bakımından ilgililerin karşı karşıya kaldığı Letonya’dan uzaklaştırma tedbiri nedeniyle Sözleşmenin 8’inci maddesinin ihlaline karar vermiştir. (</a:t>
            </a:r>
            <a:r>
              <a:rPr lang="tr-TR" dirty="0" err="1">
                <a:solidFill>
                  <a:schemeClr val="tx2">
                    <a:lumMod val="50000"/>
                  </a:schemeClr>
                </a:solidFill>
              </a:rPr>
              <a:t>Slivenko</a:t>
            </a:r>
            <a:r>
              <a:rPr lang="tr-TR" dirty="0">
                <a:solidFill>
                  <a:schemeClr val="tx2">
                    <a:lumMod val="50000"/>
                  </a:schemeClr>
                </a:solidFill>
              </a:rPr>
              <a:t>/Letonya, Başvuru No: 48321/99, 09 Ekim, 2003)</a:t>
            </a:r>
          </a:p>
        </p:txBody>
      </p:sp>
      <p:sp>
        <p:nvSpPr>
          <p:cNvPr id="2" name="Dikdörtgen 1"/>
          <p:cNvSpPr/>
          <p:nvPr/>
        </p:nvSpPr>
        <p:spPr>
          <a:xfrm>
            <a:off x="827584" y="332656"/>
            <a:ext cx="7408700" cy="461665"/>
          </a:xfrm>
          <a:prstGeom prst="rect">
            <a:avLst/>
          </a:prstGeom>
        </p:spPr>
        <p:txBody>
          <a:bodyPr wrap="square">
            <a:spAutoFit/>
          </a:bodyPr>
          <a:lstStyle/>
          <a:p>
            <a:pPr algn="ctr"/>
            <a:r>
              <a:rPr lang="tr-TR" sz="2400" b="1" dirty="0" smtClean="0">
                <a:solidFill>
                  <a:schemeClr val="bg1"/>
                </a:solidFill>
              </a:rPr>
              <a:t>1.1. Özel Hayata Saygı Çerçevesinde Koruma</a:t>
            </a:r>
            <a:endParaRPr lang="tr-TR" sz="2400" b="1" dirty="0">
              <a:solidFill>
                <a:schemeClr val="bg1"/>
              </a:solidFill>
            </a:endParaRPr>
          </a:p>
        </p:txBody>
      </p:sp>
    </p:spTree>
    <p:extLst>
      <p:ext uri="{BB962C8B-B14F-4D97-AF65-F5344CB8AC3E}">
        <p14:creationId xmlns:p14="http://schemas.microsoft.com/office/powerpoint/2010/main" val="2638572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908720"/>
            <a:ext cx="7272808" cy="5040560"/>
          </a:xfrm>
        </p:spPr>
        <p:txBody>
          <a:bodyPr>
            <a:normAutofit fontScale="92500" lnSpcReduction="20000"/>
          </a:bodyPr>
          <a:lstStyle/>
          <a:p>
            <a:pPr algn="just"/>
            <a:r>
              <a:rPr lang="tr-TR" dirty="0" smtClean="0">
                <a:solidFill>
                  <a:schemeClr val="tx2">
                    <a:lumMod val="50000"/>
                  </a:schemeClr>
                </a:solidFill>
              </a:rPr>
              <a:t>	AİHM</a:t>
            </a:r>
            <a:r>
              <a:rPr lang="tr-TR" dirty="0">
                <a:solidFill>
                  <a:schemeClr val="tx2">
                    <a:lumMod val="50000"/>
                  </a:schemeClr>
                </a:solidFill>
              </a:rPr>
              <a:t>, bir vakada başvuranlar hakkında resmi bir sınır dışı kararı alınmamış olmasına rağmen, devlet makamlarının, Letonya’da ikamet ettikleri süre zarfında her insanın özel hayatını oluşturan kişisel, sosyal ve ekonomik bağlar oluşturmuş olan başvuranların göçmenlik statülerinin yasallaştırılmamasının özel hayata müdahale teşkil ettiğine karar vermiştir. (</a:t>
            </a:r>
            <a:r>
              <a:rPr lang="tr-TR" dirty="0" err="1">
                <a:solidFill>
                  <a:schemeClr val="tx2">
                    <a:lumMod val="50000"/>
                  </a:schemeClr>
                </a:solidFill>
              </a:rPr>
              <a:t>Syssoyeva</a:t>
            </a:r>
            <a:r>
              <a:rPr lang="tr-TR" dirty="0">
                <a:solidFill>
                  <a:schemeClr val="tx2">
                    <a:lumMod val="50000"/>
                  </a:schemeClr>
                </a:solidFill>
              </a:rPr>
              <a:t> ve diğerleri/Letonya, Başvuru No: 60654/00, 16 Haziran, 2005)</a:t>
            </a:r>
          </a:p>
          <a:p>
            <a:pPr algn="just"/>
            <a:r>
              <a:rPr lang="tr-TR" dirty="0" smtClean="0">
                <a:solidFill>
                  <a:schemeClr val="tx2">
                    <a:lumMod val="50000"/>
                  </a:schemeClr>
                </a:solidFill>
              </a:rPr>
              <a:t>	</a:t>
            </a:r>
            <a:r>
              <a:rPr lang="tr-TR" dirty="0" err="1" smtClean="0">
                <a:solidFill>
                  <a:schemeClr val="tx2">
                    <a:lumMod val="50000"/>
                  </a:schemeClr>
                </a:solidFill>
              </a:rPr>
              <a:t>Chevanova</a:t>
            </a:r>
            <a:r>
              <a:rPr lang="tr-TR" dirty="0" smtClean="0">
                <a:solidFill>
                  <a:schemeClr val="tx2">
                    <a:lumMod val="50000"/>
                  </a:schemeClr>
                </a:solidFill>
              </a:rPr>
              <a:t>/Letonya </a:t>
            </a:r>
            <a:r>
              <a:rPr lang="tr-TR" dirty="0">
                <a:solidFill>
                  <a:schemeClr val="tx2">
                    <a:lumMod val="50000"/>
                  </a:schemeClr>
                </a:solidFill>
              </a:rPr>
              <a:t>davası ise, 1970’den beri Letonya’da ikamet eden bir Rus vatandaşı bayana ilişkindir. Başvuran, 1998’de Letonya makamlarından daimî bir ikamet tezkeresi talep etmiştir. Letonya makamları, özellikle başvuranın Rusya’da ikinci bir ikametgâhı olduğunu ileri sürerek, hakkında sınır dışı kararı almışlardır. Sözleşmenin 8’inci maddesinin ihlali iddiasına ilişkin olarak, Mahkeme, başvuranın yetişkin olan erkek çocuğuyla ilişkilerinin aile hayatının değil de, özel hayatının bir parçasını oluşturduğu sonucuna ulaşmıştır. Üstelik Mahkeme, Letonya topraklarında ikameti sırasında her insanın özel hayatını oluşturan kişisel, sosyal ve ekonomik ilişkiler kurduğunu saptamıştır. </a:t>
            </a:r>
            <a:r>
              <a:rPr lang="tr-TR" dirty="0" smtClean="0">
                <a:solidFill>
                  <a:schemeClr val="tx2">
                    <a:lumMod val="50000"/>
                  </a:schemeClr>
                </a:solidFill>
              </a:rPr>
              <a:t>(</a:t>
            </a:r>
            <a:r>
              <a:rPr lang="tr-TR" dirty="0" err="1">
                <a:solidFill>
                  <a:schemeClr val="tx2">
                    <a:lumMod val="50000"/>
                  </a:schemeClr>
                </a:solidFill>
              </a:rPr>
              <a:t>Chevanova</a:t>
            </a:r>
            <a:r>
              <a:rPr lang="tr-TR" dirty="0">
                <a:solidFill>
                  <a:schemeClr val="tx2">
                    <a:lumMod val="50000"/>
                  </a:schemeClr>
                </a:solidFill>
              </a:rPr>
              <a:t>/Letonya, Başvuru No: 58822/00, 15 Haziran 2006)</a:t>
            </a:r>
          </a:p>
          <a:p>
            <a:pPr algn="just"/>
            <a:endParaRPr lang="tr-TR" dirty="0">
              <a:solidFill>
                <a:schemeClr val="tx2">
                  <a:lumMod val="50000"/>
                </a:schemeClr>
              </a:solidFill>
            </a:endParaRPr>
          </a:p>
        </p:txBody>
      </p:sp>
      <p:sp>
        <p:nvSpPr>
          <p:cNvPr id="2" name="Dikdörtgen 1"/>
          <p:cNvSpPr/>
          <p:nvPr/>
        </p:nvSpPr>
        <p:spPr>
          <a:xfrm>
            <a:off x="827584" y="332656"/>
            <a:ext cx="7408700" cy="461665"/>
          </a:xfrm>
          <a:prstGeom prst="rect">
            <a:avLst/>
          </a:prstGeom>
        </p:spPr>
        <p:txBody>
          <a:bodyPr wrap="square">
            <a:spAutoFit/>
          </a:bodyPr>
          <a:lstStyle/>
          <a:p>
            <a:pPr algn="ctr"/>
            <a:r>
              <a:rPr lang="tr-TR" sz="2400" b="1" dirty="0" smtClean="0">
                <a:solidFill>
                  <a:schemeClr val="bg1"/>
                </a:solidFill>
              </a:rPr>
              <a:t>1.1. Özel Hayata Saygı Çerçevesinde Koruma</a:t>
            </a:r>
            <a:endParaRPr lang="tr-TR" sz="2400" b="1" dirty="0">
              <a:solidFill>
                <a:schemeClr val="bg1"/>
              </a:solidFill>
            </a:endParaRPr>
          </a:p>
        </p:txBody>
      </p:sp>
    </p:spTree>
    <p:extLst>
      <p:ext uri="{BB962C8B-B14F-4D97-AF65-F5344CB8AC3E}">
        <p14:creationId xmlns:p14="http://schemas.microsoft.com/office/powerpoint/2010/main" val="2774119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D4AB687-F916-45DC-BA72-37A420AE3D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Elemental</Template>
  <TotalTime>0</TotalTime>
  <Words>1321</Words>
  <Application>Microsoft Office PowerPoint</Application>
  <PresentationFormat>Ekran Gösterisi (4:3)</PresentationFormat>
  <Paragraphs>96</Paragraphs>
  <Slides>19</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Arabic Typesetting</vt:lpstr>
      <vt:lpstr>Arial</vt:lpstr>
      <vt:lpstr>Blue Highway Linocut</vt:lpstr>
      <vt:lpstr>Calibri</vt:lpstr>
      <vt:lpstr>Candara</vt:lpstr>
      <vt:lpstr>Symbol</vt:lpstr>
      <vt:lpstr>Dalga Biçimi</vt:lpstr>
      <vt:lpstr>GÖÇMEN VE SIĞINMACILARIN AİHS’NİN AİLE VE ÖZEL HAYAT HAKKINA SAYGI KAPSAMINDA SINIRDIŞI ETMEYE KARŞI KORUNMASI</vt:lpstr>
      <vt:lpstr>SUNUM PLANI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 EDERİM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2015-05-18T07:26:31Z</dcterms:created>
  <dcterms:modified xsi:type="dcterms:W3CDTF">2015-05-28T14:52:38Z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TC101641909990</vt:lpwstr>
  </property>
</Properties>
</file>